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12" r:id="rId2"/>
    <p:sldId id="275" r:id="rId3"/>
    <p:sldId id="320" r:id="rId4"/>
    <p:sldId id="319" r:id="rId5"/>
    <p:sldId id="318" r:id="rId6"/>
    <p:sldId id="317" r:id="rId7"/>
    <p:sldId id="294" r:id="rId8"/>
    <p:sldId id="295" r:id="rId9"/>
    <p:sldId id="289" r:id="rId10"/>
    <p:sldId id="296" r:id="rId11"/>
    <p:sldId id="286" r:id="rId12"/>
    <p:sldId id="261" r:id="rId13"/>
    <p:sldId id="313" r:id="rId14"/>
    <p:sldId id="297" r:id="rId15"/>
    <p:sldId id="314" r:id="rId16"/>
    <p:sldId id="303" r:id="rId17"/>
    <p:sldId id="304" r:id="rId18"/>
    <p:sldId id="300" r:id="rId19"/>
    <p:sldId id="301" r:id="rId20"/>
    <p:sldId id="302" r:id="rId21"/>
    <p:sldId id="316" r:id="rId22"/>
    <p:sldId id="305" r:id="rId23"/>
    <p:sldId id="306" r:id="rId24"/>
    <p:sldId id="309" r:id="rId25"/>
    <p:sldId id="310" r:id="rId26"/>
    <p:sldId id="311" r:id="rId27"/>
    <p:sldId id="279" r:id="rId28"/>
  </p:sldIdLst>
  <p:sldSz cx="12192000" cy="6858000"/>
  <p:notesSz cx="6858000" cy="9144000"/>
  <p:defaultTextStyle>
    <a:defPPr algn="r" rtl="1"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A47D"/>
    <a:srgbClr val="77A179"/>
    <a:srgbClr val="404040"/>
    <a:srgbClr val="7CA57E"/>
    <a:srgbClr val="FFD1A0"/>
    <a:srgbClr val="FFB4E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סגנון בהיר 2 - הדגשה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סגנון בהיר 2 - הדגשה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834" autoAdjust="0"/>
    <p:restoredTop sz="94787" autoAdjust="0"/>
  </p:normalViewPr>
  <p:slideViewPr>
    <p:cSldViewPr snapToGrid="0">
      <p:cViewPr varScale="1">
        <p:scale>
          <a:sx n="55" d="100"/>
          <a:sy n="55" d="100"/>
        </p:scale>
        <p:origin x="1096" y="60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407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844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15A720A4-8DED-421F-855A-E02E68B02A9E}" type="datetime13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04.03.2024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844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682C0B10-7CAE-41E4-AB02-7E8B1FF2B89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44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C3D0E9C-3C06-4798-9376-EC9B7AF0DCEC}" type="datetime13">
              <a:rPr lang="he-IL" smtClean="0"/>
              <a:t>04.03.2024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44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8649DAF-093F-4482-AA38-346E9A2DEE94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E17D8-C7AD-7710-579E-DCE6EE81B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FEC25523-F5AF-2EA6-4E41-ED4DBF3EF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082C23AA-A6E5-03FF-D334-1AD4034BA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85C753D-B929-FA2B-76FE-DFFD243DEB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9712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D01A6-738F-3B95-1129-1CF616BF1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348230D6-44C3-009F-E5A8-D6BF0B260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66D8500-4C56-0CCA-A9A8-17B0D8547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אחלה צוות!! במידת האפשר נדרש לחבר אנשים מתחום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העיסקי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ומתחום העמותות\פעיל חברתי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389D083-2847-E76C-5973-DBCE30EC68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4482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7062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Symbol" panose="05050102010706020507" pitchFamily="18" charset="2"/>
              </a:rPr>
              <a:t>שקף הפתרון – </a:t>
            </a:r>
            <a:r>
              <a:rPr lang="he-IL" dirty="0" err="1">
                <a:latin typeface="Symbol" panose="05050102010706020507" pitchFamily="18" charset="2"/>
              </a:rPr>
              <a:t>מצויין</a:t>
            </a:r>
            <a:r>
              <a:rPr lang="he-IL" dirty="0">
                <a:latin typeface="Symbol" panose="05050102010706020507" pitchFamily="18" charset="2"/>
              </a:rPr>
              <a:t>! 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>
                <a:latin typeface="Symbol" panose="05050102010706020507" pitchFamily="18" charset="2"/>
              </a:rPr>
              <a:t>12</a:t>
            </a:fld>
            <a:endParaRPr lang="he-IL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49233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CA65-0E37-9920-7A99-8AE08A62E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B68B27CD-D2C7-03D5-7489-9FF22B5B9A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9E3D3697-F87E-E7F6-26B3-41743D14E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Symbol" panose="05050102010706020507" pitchFamily="18" charset="2"/>
              </a:rPr>
              <a:t>שקף הפתרון – </a:t>
            </a:r>
            <a:r>
              <a:rPr lang="he-IL" dirty="0" err="1">
                <a:latin typeface="Symbol" panose="05050102010706020507" pitchFamily="18" charset="2"/>
              </a:rPr>
              <a:t>מצויין</a:t>
            </a:r>
            <a:r>
              <a:rPr lang="he-IL" dirty="0">
                <a:latin typeface="Symbol" panose="05050102010706020507" pitchFamily="18" charset="2"/>
              </a:rPr>
              <a:t>! 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2601A7A-E8FC-EA06-0604-8896DACC27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>
                <a:latin typeface="Symbol" panose="05050102010706020507" pitchFamily="18" charset="2"/>
              </a:rPr>
              <a:t>13</a:t>
            </a:fld>
            <a:endParaRPr lang="he-IL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9502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990D9-0DA2-F2D4-7196-3BBCADEE9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8D53E996-7037-F220-DF1A-DA45D9BA0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69B9D35E-86F1-ABE5-ABA2-92DE15263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אחלה צוות!! במידת האפשר נדרש לחבר אנשים מתחום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העיסקי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ומתחום העמותות\פעיל חברתי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87845E8-B746-DED1-E997-EA2C205386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8849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035E0-EF05-F968-D521-A8FDE224E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A5618D9E-8FBD-DB90-32AB-5207A02C4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564E3601-6466-C985-411D-5FEF9B178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אחלה צוות!! במידת האפשר נדרש לחבר אנשים מתחום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העיסקי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ומתחום העמותות\פעיל חברתי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89CFD5C-CFC1-E3E0-9927-F35E3BEC89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4959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04CD4-0DDA-A8AC-E170-7094654C0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F25FA0C5-EB56-C736-DCB3-419C69E5BF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AF5E7805-FD9E-72C6-130E-43424DDC3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אחלה צוות!! במידת האפשר נדרש לחבר אנשים מתחום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העיסקי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ומתחום העמותות\פעיל חברתי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5B4E145-7F70-16AC-BDD4-00075C9FE0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1003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8143B-32BD-D0D9-C26F-872F2B4E4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084E2134-C5F6-3524-28C8-C7B5EC47D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BCBAEAC2-1EAC-2AE9-1539-14BC72AA6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אחלה צוות!! במידת האפשר נדרש לחבר אנשים מתחום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העיסקי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ומתחום העמותות\פעיל חברתי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4EB4363-A5BF-1739-ECAE-4A28D99B9C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0187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CA75B-1D03-412D-1155-BA4E1E800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CE04D1D3-9A1F-443C-1913-B11B0822AB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57373B31-16E9-53D5-29E2-52BF4E0CB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אחלה צוות!! במידת האפשר נדרש לחבר אנשים מתחום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העיסקי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ומתחום העמותות\פעיל חברתי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06EF486-1F1A-21C1-7F99-ABF586869C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6306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00E65-A12D-9EA4-4566-07273274F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B665103D-330C-5463-7BEE-D9DD007E6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69E8F3F9-D9F6-8F4A-4808-4857A693E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אחלה צוות!! במידת האפשר נדרש לחבר אנשים מתחום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העיסקי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ומתחום העמותות\פעיל חברתי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B2F63DA-F9A4-DB80-1ECC-95F0135FC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71189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אחלה צוות!! במידת האפשר נדרש לחבר אנשים מתחום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העיסקי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ומתחום העמותות\פעיל חברתי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9824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BBE52-CCB9-E277-2F19-42A31DD52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EE23A5AA-831E-D3FB-E77A-BD835588F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B47A4BDE-8C37-82DE-738D-66F0A47F0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אחלה צוות!! במידת האפשר נדרש לחבר אנשים מתחום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העיסקי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ומתחום העמותות\פעיל חברתי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4DF48F6-AAB8-36B2-A197-2D970FE360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7212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7311-7F16-F0D9-EFA7-F5B76D60C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F464F184-9B6F-1040-788E-2A6FDF1705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67A58EAC-D73A-0029-A407-A580AE40D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אחלה צוות!! במידת האפשר נדרש לחבר אנשים מתחום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העיסקי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ומתחום העמותות\פעיל חברתי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1D6380D-070D-2C90-1C7E-D9325DB66F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418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9FF59-90DC-A8D1-2555-5EB74C7C6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9920F3E0-F3A1-F26F-451D-458091035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7F5E7A21-338D-EBA7-EF3A-0C60B3273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אחלה צוות!! במידת האפשר נדרש לחבר אנשים מתחום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העיסקי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ומתחום העמותות\פעיל חברתי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6CD7637-E016-BBB4-EFCA-E64DF69440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6313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803CF-39CC-07F4-916D-DE8C5B762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9C0DF8C-3B8B-FE95-E64E-E470BE83E5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F4C92E89-A87F-AF22-AE41-E2C6A2010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אחלה צוות!! במידת האפשר נדרש לחבר אנשים מתחום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העיסקי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ומתחום העמותות\פעיל חברתי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49C4B48-B0D5-C2E9-0FB1-DC2E050814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981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BB0AC-50E7-D024-3328-C8A3A7EA8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BAC2F12-A272-6E2D-131B-700DE00CE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258BD02F-F1BE-17DF-98AD-28E9398BA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אחלה צוות!! במידת האפשר נדרש לחבר אנשים מתחום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העיסקי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ומתחום העמותות\פעיל חברתי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13A42F6-2ECB-390A-072F-5ACD19BA0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3729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65ABB-77CE-1F9B-0F0E-E18851ACF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A92834C4-39E9-3FAC-D247-5E35596C72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5911F3BC-11C7-A3BF-8C80-E329F45A8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אחלה צוות!! במידת האפשר נדרש לחבר אנשים מתחום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העיסקי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ומתחום העמותות\פעיל חברתי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B84F309-AFD5-B5EB-FD63-794E004984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5047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087F2-1D37-9492-9162-7D69058B2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DCDAFB24-AAAC-5CF2-B848-C31775FBF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01B2E150-2FA7-C010-21E7-48929F18D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אחלה צוות!! במידת האפשר נדרש לחבר אנשים מתחום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העיסקי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ומתחום העמותות\פעיל חברתי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68F1DEF-A16B-C6B2-A507-3AF6256390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11417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512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0700C-9FE1-B4F0-4A50-FDE1A96AC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50E030E3-3EA6-6486-ED1C-FB0F1E8488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E67DA134-C75C-EE50-9B8A-8961433C0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אחלה צוות!! במידת האפשר נדרש לחבר אנשים מתחום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העיסקי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ומתחום העמותות\פעיל חברתי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C07229A-1B62-18C9-A5BC-1EEB4CAC94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6383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86D72-DC77-273D-BCA4-4022EF106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737BE279-8012-C439-C9A9-2FEDF70069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696080AC-BB2A-6FEA-EDE5-FD8988C94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אחלה צוות!! במידת האפשר נדרש לחבר אנשים מתחום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העיסקי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ומתחום העמותות\פעיל חברתי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748DB2F-E74D-2CD4-6B65-003531227E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4107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A7CB2-DD87-2B0A-8202-15E7A3C0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47F90BF6-2E60-0E8A-BD1A-D1D17A925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87ECD1E8-2E55-CE3E-77C2-A8B718309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אחלה צוות!! במידת האפשר נדרש לחבר אנשים מתחום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העיסקי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ומתחום העמותות\פעיל חברתי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9A0126C-5624-08B7-10C5-4B0EBD694F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0023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B6046-7E44-DBD9-F8A8-9F95133B4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56F78C2D-CC9D-17EB-1393-624C0FA0B3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F7056DAA-491B-D216-836D-8A5A8347A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אחלה צוות!! במידת האפשר נדרש לחבר אנשים מתחום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העיסקי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ומתחום העמותות\פעיל חברתי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993E2AB-81F7-62E7-7C87-AEC2BC518E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9488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A0E80-9B24-86F9-26DE-47DB6A3B2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DA8B8BFF-4D4D-36D2-37BA-1BAED1BC76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05646002-7414-B751-DA12-294AA7D05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אחלה צוות!! במידת האפשר נדרש לחבר אנשים מתחום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העיסקי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ומתחום העמותות\פעיל חברתי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B3878FF-A3DB-E8FD-F74A-B9F1CB680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7898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A6B3A-2887-7D01-0DD0-66B5A7ECA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1FAD8E5-4D59-304D-121B-FD06936EE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797DEABE-D4EB-BEB1-AF96-2D9095F04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אחלה צוות!! במידת האפשר נדרש לחבר אנשים מתחום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העיסקי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ומתחום העמותות\פעיל חברתי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7B6B9DA-47CE-CC2F-6317-341BFA4B1D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B8649DAF-093F-4482-AA38-346E9A2DEE94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0563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להכניס שקף על "מתחרים" ממקורות </a:t>
            </a:r>
            <a:r>
              <a:rPr lang="he-IL" dirty="0" err="1"/>
              <a:t>באינטרט</a:t>
            </a:r>
            <a:r>
              <a:rPr lang="he-IL" dirty="0"/>
              <a:t> כדוגמת הארגונים ששלחתי לך בשקף קודם. </a:t>
            </a:r>
          </a:p>
          <a:p>
            <a:endParaRPr lang="he-IL" dirty="0"/>
          </a:p>
          <a:p>
            <a:r>
              <a:rPr lang="he-IL" dirty="0"/>
              <a:t>מתחרה נוסף – </a:t>
            </a:r>
            <a:r>
              <a:rPr lang="en-US" dirty="0"/>
              <a:t>vee</a:t>
            </a:r>
            <a:r>
              <a:rPr lang="he-IL" dirty="0"/>
              <a:t> של מאי </a:t>
            </a:r>
            <a:r>
              <a:rPr lang="he-IL" dirty="0" err="1"/>
              <a:t>פיאמנטה</a:t>
            </a:r>
            <a:endParaRPr lang="he-IL" dirty="0"/>
          </a:p>
          <a:p>
            <a:endParaRPr lang="he-IL" dirty="0"/>
          </a:p>
          <a:p>
            <a:r>
              <a:rPr lang="he-IL" dirty="0"/>
              <a:t>בשקף זה תספרי על המתחרים ועל השוני בין הרעיון שלך </a:t>
            </a:r>
            <a:r>
              <a:rPr lang="he-IL" dirty="0" err="1"/>
              <a:t>לשלהם</a:t>
            </a:r>
            <a:r>
              <a:rPr lang="he-IL" dirty="0"/>
              <a:t>.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he-IL" noProof="0" smtClean="0"/>
              <a:pPr/>
              <a:t>9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391104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שקופית כותרת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ציין מיקום של תמונה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1"/>
          <a:lstStyle>
            <a:lvl1pPr marL="1800000" indent="0" algn="r" rtl="1">
              <a:buNone/>
              <a:defRPr sz="11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תמונה כאן</a:t>
            </a: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rtlCol="1" anchor="b"/>
          <a:lstStyle>
            <a:lvl1pPr algn="r" rtl="1">
              <a:defRPr sz="4200" spc="-1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תבנית בסיס </a:t>
            </a:r>
            <a:br>
              <a:rPr lang="he-IL" noProof="0"/>
            </a:br>
            <a:r>
              <a:rPr lang="he-IL" noProof="0"/>
              <a:t>סגנון כותרת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 rtlCol="1"/>
          <a:lstStyle>
            <a:lvl1pPr marL="360000" indent="0" algn="r" rtl="1">
              <a:buNone/>
              <a:defRPr sz="2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מספרים גדולים אפשרות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צורה חופשית: צורה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he-IL" dirty="0"/>
              <a:t>הוסף כותרת תחתונה</a:t>
            </a:r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1"/>
          <a:lstStyle>
            <a:lvl1pPr algn="ct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6" name="מציין מיקום טקסט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19" name="מציין מיקום טקסט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rtlCol="1" anchor="ctr"/>
          <a:lstStyle>
            <a:lvl1pPr marL="0" indent="0" algn="r" rtl="1">
              <a:buNone/>
              <a:defRPr sz="8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 sz="8000">
                <a:latin typeface="+mj-lt"/>
              </a:defRPr>
            </a:lvl2pPr>
            <a:lvl3pPr marL="542925" indent="0" algn="r" rtl="1">
              <a:buNone/>
              <a:defRPr sz="8000">
                <a:latin typeface="+mj-lt"/>
              </a:defRPr>
            </a:lvl3pPr>
            <a:lvl4pPr marL="809625" indent="0" algn="r" rtl="1">
              <a:buNone/>
              <a:defRPr sz="8000">
                <a:latin typeface="+mj-lt"/>
              </a:defRPr>
            </a:lvl4pPr>
            <a:lvl5pPr marL="1076325" indent="0" algn="r" rtl="1">
              <a:buNone/>
              <a:defRPr sz="8000">
                <a:latin typeface="+mj-lt"/>
              </a:defRPr>
            </a:lvl5pPr>
          </a:lstStyle>
          <a:p>
            <a:pPr lvl="0" rtl="1"/>
            <a:r>
              <a:rPr lang="he-IL" noProof="0"/>
              <a:t>1</a:t>
            </a:r>
          </a:p>
        </p:txBody>
      </p:sp>
      <p:sp>
        <p:nvSpPr>
          <p:cNvPr id="21" name="מציין מיקום טקסט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rtlCol="1" anchor="ctr"/>
          <a:lstStyle>
            <a:lvl1pPr marL="0" indent="0" algn="r" rtl="1">
              <a:buNone/>
              <a:defRPr sz="8000"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1" anchor="t"/>
          <a:lstStyle>
            <a:lvl1pPr marL="0" indent="0" algn="r" rtl="1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10" name="מציין מיקום של כותרת תחתונה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he-IL" dirty="0"/>
              <a:t>הוסף כותרת תחתונה</a:t>
            </a:r>
          </a:p>
        </p:txBody>
      </p:sp>
      <p:sp>
        <p:nvSpPr>
          <p:cNvPr id="11" name="מציין מיקום של מספר שקופית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ct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8" name="מציין מיקום טקסט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12" name="מציין מיקום טקסט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1"/>
          <a:lstStyle>
            <a:lvl1pPr marL="0" indent="0" algn="r" rtl="1">
              <a:buNone/>
              <a:defRPr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עמודות בתיב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he-IL" dirty="0"/>
              <a:t>הוסף כותרת תחתונה</a:t>
            </a:r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ct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11" name="מציין מיקום טקסט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9" name="מציין מיקום טקסט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/>
              <a:t>כותרת משנה</a:t>
            </a:r>
          </a:p>
        </p:txBody>
      </p:sp>
      <p:sp>
        <p:nvSpPr>
          <p:cNvPr id="6" name="מציין מיקום טקסט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1" anchor="t"/>
          <a:lstStyle>
            <a:lvl1pPr marL="0" indent="0" algn="ct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ctr" rtl="1">
              <a:buNone/>
              <a:defRPr/>
            </a:lvl2pPr>
            <a:lvl3pPr marL="542925" indent="0" algn="ctr" rtl="1">
              <a:buNone/>
              <a:defRPr/>
            </a:lvl3pPr>
            <a:lvl4pPr marL="809625" indent="0" algn="ctr" rtl="1">
              <a:buNone/>
              <a:defRPr/>
            </a:lvl4pPr>
            <a:lvl5pPr marL="1076325" indent="0" algn="ctr" rtl="1">
              <a:buNone/>
              <a:defRPr/>
            </a:lvl5pPr>
          </a:lstStyle>
          <a:p>
            <a:pPr lvl="0" rtl="1"/>
            <a:r>
              <a:rPr lang="he-IL" noProof="0"/>
              <a:t>כותרת של מקטע 1</a:t>
            </a:r>
          </a:p>
        </p:txBody>
      </p:sp>
      <p:sp>
        <p:nvSpPr>
          <p:cNvPr id="12" name="מציין מיקום טקסט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1" anchor="t"/>
          <a:lstStyle>
            <a:lvl1pPr marL="0" indent="0" algn="ct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כותרת של מקטע 2</a:t>
            </a:r>
          </a:p>
        </p:txBody>
      </p:sp>
      <p:sp>
        <p:nvSpPr>
          <p:cNvPr id="14" name="מציין מיקום טקסט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1" anchor="t"/>
          <a:lstStyle>
            <a:lvl1pPr marL="0" indent="0" algn="ct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כותרת של מקטע 3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ציר זמ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he-IL" dirty="0"/>
              <a:t>הוסף כותרת תחתונה</a:t>
            </a:r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ct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3" name="מציין מיקום טקסט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/>
              <a:t>כותרת משנה</a:t>
            </a:r>
          </a:p>
        </p:txBody>
      </p:sp>
      <p:cxnSp>
        <p:nvCxnSpPr>
          <p:cNvPr id="15" name="חץ ישר מחבר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מציין מיקום טקסט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1" anchor="ctr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שנה</a:t>
            </a:r>
          </a:p>
        </p:txBody>
      </p:sp>
      <p:sp>
        <p:nvSpPr>
          <p:cNvPr id="17" name="מציין מיקום טקסט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21" name="מציין מיקום טקסט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22" name="מציין מיקום טקסט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25" name="מציין מיקום טקסט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26" name="מציין מיקום טקסט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1" anchor="ctr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שנה</a:t>
            </a:r>
          </a:p>
        </p:txBody>
      </p:sp>
      <p:sp>
        <p:nvSpPr>
          <p:cNvPr id="28" name="מציין מיקום טקסט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30" name="מציין מיקום טקסט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31" name="מציין מיקום טקסט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32" name="מציין מיקום טקסט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33" name="מציין מיקום טקסט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34" name="מציין מיקום טקסט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35" name="מציין מיקום טקסט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36" name="מציין מיקום טקסט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37" name="מציין מיקום טקסט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38" name="מציין מיקום טקסט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39" name="מציין מיקום טקסט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40" name="מציין מיקום טקסט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41" name="מציין מיקום טקסט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42" name="מציין מיקום טקסט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43" name="מציין מיקום טקסט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44" name="מציין מיקום טקסט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45" name="מציין מיקום טקסט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46" name="מציין מיקום טקסט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47" name="מציין מיקום טקסט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48" name="מציין מיקום טקסט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MM</a:t>
            </a:r>
          </a:p>
        </p:txBody>
      </p:sp>
      <p:sp>
        <p:nvSpPr>
          <p:cNvPr id="49" name="מציין מיקום טקסט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1" anchor="t"/>
          <a:lstStyle>
            <a:lvl1pPr marL="0" indent="0" algn="ctr" rtl="1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כותרת פריט</a:t>
            </a:r>
          </a:p>
        </p:txBody>
      </p:sp>
      <p:sp>
        <p:nvSpPr>
          <p:cNvPr id="50" name="מציין מיקום טקסט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1" anchor="ctr"/>
          <a:lstStyle>
            <a:lvl1pPr marL="0" indent="0" algn="ctr" rtl="1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חודש, שנה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חברי צוות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he-IL" dirty="0"/>
              <a:t>הוסף כותרת תחתונה</a:t>
            </a:r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ct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 rtlCol="1"/>
          <a:lstStyle>
            <a:lvl1pPr marL="0" indent="0" algn="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תפקיד</a:t>
            </a:r>
          </a:p>
        </p:txBody>
      </p:sp>
      <p:sp>
        <p:nvSpPr>
          <p:cNvPr id="13" name="מציין מיקום טקסט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 rtlCol="1"/>
          <a:lstStyle>
            <a:lvl1pPr marL="0" indent="0" algn="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תפקיד</a:t>
            </a:r>
          </a:p>
        </p:txBody>
      </p:sp>
      <p:sp>
        <p:nvSpPr>
          <p:cNvPr id="15" name="מציין מיקום טקסט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 rtlCol="1"/>
          <a:lstStyle>
            <a:lvl1pPr marL="0" indent="0" algn="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תפקיד</a:t>
            </a:r>
          </a:p>
        </p:txBody>
      </p:sp>
      <p:sp>
        <p:nvSpPr>
          <p:cNvPr id="10" name="מציין מיקום טקסט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 rtlCol="1"/>
          <a:lstStyle>
            <a:lvl1pPr marL="0" indent="0" algn="r" rtl="1">
              <a:buNone/>
              <a:def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שם</a:t>
            </a:r>
          </a:p>
        </p:txBody>
      </p:sp>
      <p:sp>
        <p:nvSpPr>
          <p:cNvPr id="12" name="מציין מיקום טקסט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 rtlCol="1"/>
          <a:lstStyle>
            <a:lvl1pPr marL="0" indent="0" algn="r" rtl="1">
              <a:buNone/>
              <a:def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שם</a:t>
            </a:r>
          </a:p>
        </p:txBody>
      </p:sp>
      <p:sp>
        <p:nvSpPr>
          <p:cNvPr id="16" name="מציין מיקום טקסט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 rtlCol="1"/>
          <a:lstStyle>
            <a:lvl1pPr marL="0" indent="0" algn="r" rtl="1">
              <a:buNone/>
              <a:def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שם</a:t>
            </a:r>
          </a:p>
        </p:txBody>
      </p:sp>
      <p:sp>
        <p:nvSpPr>
          <p:cNvPr id="24" name="מציין מיקום של תמונה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1" anchor="ctr"/>
          <a:lstStyle>
            <a:lvl1pPr marL="0" indent="0" algn="ct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25" name="מציין מיקום של תמונה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1" anchor="ctr"/>
          <a:lstStyle>
            <a:lvl1pPr marL="0" indent="0" algn="ct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26" name="מציין מיקום של תמונה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1" anchor="ctr"/>
          <a:lstStyle>
            <a:lvl1pPr marL="0" indent="0" algn="ct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9" name="מציין מיקום טקסט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/>
              <a:t>כותרת משנה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 rtlCol="1"/>
          <a:lstStyle>
            <a:lvl1pPr marL="0" indent="0" algn="r" rtl="1">
              <a:buFont typeface="Arial" panose="020B0604020202020204" pitchFamily="34" charset="0"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/>
              <a:t>ביוגרפיה קצרה</a:t>
            </a:r>
          </a:p>
        </p:txBody>
      </p:sp>
      <p:sp>
        <p:nvSpPr>
          <p:cNvPr id="11" name="מציין מיקום טקסט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ביוגרפיה קצרה</a:t>
            </a:r>
          </a:p>
        </p:txBody>
      </p:sp>
      <p:sp>
        <p:nvSpPr>
          <p:cNvPr id="17" name="מציין מיקום טקסט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ביוגרפיה קצרה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חברי צוות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he-IL" dirty="0"/>
              <a:t>הוסף כותרת תחתונה</a:t>
            </a:r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ct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1"/>
          <a:lstStyle>
            <a:lvl1pPr marL="0" indent="0" algn="ct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תפקיד</a:t>
            </a:r>
          </a:p>
        </p:txBody>
      </p:sp>
      <p:sp>
        <p:nvSpPr>
          <p:cNvPr id="13" name="מציין מיקום טקסט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1"/>
          <a:lstStyle>
            <a:lvl1pPr marL="0" indent="0" algn="ct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תפקיד</a:t>
            </a:r>
          </a:p>
        </p:txBody>
      </p:sp>
      <p:sp>
        <p:nvSpPr>
          <p:cNvPr id="15" name="מציין מיקום טקסט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1"/>
          <a:lstStyle>
            <a:lvl1pPr marL="0" indent="0" algn="ct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תפקיד</a:t>
            </a:r>
          </a:p>
        </p:txBody>
      </p:sp>
      <p:sp>
        <p:nvSpPr>
          <p:cNvPr id="17" name="מציין מיקום טקסט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1"/>
          <a:lstStyle>
            <a:lvl1pPr marL="0" indent="0" algn="ct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תפקיד</a:t>
            </a:r>
          </a:p>
        </p:txBody>
      </p:sp>
      <p:sp>
        <p:nvSpPr>
          <p:cNvPr id="6" name="מציין מיקום טקסט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1"/>
          <a:lstStyle>
            <a:lvl1pPr marL="0" indent="0" algn="ctr" rtl="1">
              <a:buNone/>
              <a:def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שם מלא</a:t>
            </a:r>
          </a:p>
        </p:txBody>
      </p:sp>
      <p:sp>
        <p:nvSpPr>
          <p:cNvPr id="10" name="מציין מיקום טקסט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1"/>
          <a:lstStyle>
            <a:lvl1pPr marL="0" indent="0" algn="ctr" rtl="1">
              <a:buNone/>
              <a:def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שם מלא</a:t>
            </a:r>
          </a:p>
        </p:txBody>
      </p:sp>
      <p:sp>
        <p:nvSpPr>
          <p:cNvPr id="12" name="מציין מיקום טקסט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1"/>
          <a:lstStyle>
            <a:lvl1pPr marL="0" indent="0" algn="ctr" rtl="1">
              <a:buNone/>
              <a:def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שם מלא</a:t>
            </a:r>
          </a:p>
        </p:txBody>
      </p:sp>
      <p:sp>
        <p:nvSpPr>
          <p:cNvPr id="16" name="מציין מיקום טקסט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1"/>
          <a:lstStyle>
            <a:lvl1pPr marL="0" indent="0" algn="ctr" rtl="1">
              <a:buNone/>
              <a:def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שם מלא</a:t>
            </a:r>
          </a:p>
        </p:txBody>
      </p:sp>
      <p:sp>
        <p:nvSpPr>
          <p:cNvPr id="19" name="מציין מיקום טקסט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1"/>
          <a:lstStyle>
            <a:lvl1pPr marL="0" indent="0" algn="ctr" rtl="1">
              <a:buNone/>
              <a:def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שם מלא</a:t>
            </a:r>
          </a:p>
        </p:txBody>
      </p:sp>
      <p:sp>
        <p:nvSpPr>
          <p:cNvPr id="21" name="מציין מיקום טקסט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1"/>
          <a:lstStyle>
            <a:lvl1pPr marL="0" indent="0" algn="ct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תפקיד</a:t>
            </a:r>
          </a:p>
        </p:txBody>
      </p:sp>
      <p:sp>
        <p:nvSpPr>
          <p:cNvPr id="23" name="מציין מיקום של תמונה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1" anchor="ctr"/>
          <a:lstStyle>
            <a:lvl1pPr marL="0" indent="0" algn="ct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24" name="מציין מיקום של תמונה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1" anchor="ctr"/>
          <a:lstStyle>
            <a:lvl1pPr marL="0" indent="0" algn="ct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25" name="מציין מיקום של תמונה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1" anchor="ctr"/>
          <a:lstStyle>
            <a:lvl1pPr marL="0" indent="0" algn="ct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26" name="מציין מיקום של תמונה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1" anchor="ctr"/>
          <a:lstStyle>
            <a:lvl1pPr marL="0" indent="0" algn="ct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27" name="מציין מיקום של תמונה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1" anchor="ctr"/>
          <a:lstStyle>
            <a:lvl1pPr marL="0" indent="0" algn="ct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20" name="מציין מיקום של תמונה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1" anchor="ctr"/>
          <a:lstStyle>
            <a:lvl1pPr marL="0" indent="0" algn="ct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1"/>
          <a:lstStyle>
            <a:lvl1pPr marL="0" indent="0" algn="ctr" rtl="1">
              <a:buNone/>
              <a:def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ctr" rtl="1">
              <a:buNone/>
              <a:defRPr/>
            </a:lvl2pPr>
            <a:lvl3pPr marL="542925" indent="0" algn="ctr" rtl="1">
              <a:buNone/>
              <a:defRPr/>
            </a:lvl3pPr>
            <a:lvl4pPr marL="809625" indent="0" algn="ctr" rtl="1">
              <a:buNone/>
              <a:defRPr/>
            </a:lvl4pPr>
            <a:lvl5pPr marL="1076325" indent="0" algn="ctr" rtl="1">
              <a:buNone/>
              <a:defRPr/>
            </a:lvl5pPr>
          </a:lstStyle>
          <a:p>
            <a:pPr lvl="0" rtl="1"/>
            <a:r>
              <a:rPr lang="he-IL" noProof="0"/>
              <a:t>שם מלא</a:t>
            </a:r>
          </a:p>
        </p:txBody>
      </p:sp>
      <p:sp>
        <p:nvSpPr>
          <p:cNvPr id="11" name="מציין מיקום טקסט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1"/>
          <a:lstStyle>
            <a:lvl1pPr marL="0" indent="0" algn="ct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תפקיד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וכותרת משנה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צורה חופשית: צורה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צורה חופשית: צורה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he-IL" dirty="0"/>
              <a:t>הוסף כותרת תחתונה</a:t>
            </a:r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ct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4" name="צורה חופשית: צורה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צורה חופשית: צורה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צורה חופשית: צורה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צורה חופשית: צורה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צורה חופשית: צורה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צורה חופשית: צורה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מציין מיקום טקסט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/>
              <a:t>כותרת משנה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צורה חופשית: צורה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צורה חופשית: צורה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he-IL" dirty="0"/>
              <a:t>הוסף כותרת תחתונה</a:t>
            </a:r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ct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24" name="צורה חופשית: צורה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צורה חופשית: צורה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צורה חופשית: צורה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צורה חופשית: צורה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צורה חופשית: צורה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בלבד ללא גרפיק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he-IL" dirty="0"/>
              <a:t>הוסף כותרת תחתונה</a:t>
            </a:r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fld id="{19B51A1E-902D-48AF-9020-955120F399B6}" type="slidenum">
              <a:rPr lang="he-IL" smtClean="0"/>
              <a:pPr algn="ctr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תודה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ציין מיקום של תמונה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Ins="360000" rtlCol="1"/>
          <a:lstStyle>
            <a:lvl1pPr marL="0" indent="0" algn="r" rtl="1">
              <a:buNone/>
              <a:defRPr sz="11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תמונה כאן</a:t>
            </a: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1" anchor="b" anchorCtr="0"/>
          <a:lstStyle>
            <a:lvl1pPr algn="r" rtl="1">
              <a:defRPr sz="6600" spc="-1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תודה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1"/>
          <a:lstStyle>
            <a:lvl1pPr marL="0" indent="0" algn="r" rtl="1">
              <a:buNone/>
              <a:defRPr sz="15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cxnSp>
        <p:nvCxnSpPr>
          <p:cNvPr id="5" name="מחבר ישר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מציין מיקום טקסט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1" anchor="ctr"/>
          <a:lstStyle>
            <a:lvl1pPr marL="0" indent="0" algn="r" rtl="1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>
                <a:solidFill>
                  <a:schemeClr val="bg1"/>
                </a:solidFill>
              </a:defRPr>
            </a:lvl2pPr>
            <a:lvl3pPr marL="542925" indent="0" algn="r" rtl="1">
              <a:buNone/>
              <a:defRPr>
                <a:solidFill>
                  <a:schemeClr val="bg1"/>
                </a:solidFill>
              </a:defRPr>
            </a:lvl3pPr>
            <a:lvl4pPr marL="809625" indent="0" algn="r" rtl="1">
              <a:buNone/>
              <a:defRPr>
                <a:solidFill>
                  <a:schemeClr val="bg1"/>
                </a:solidFill>
              </a:defRPr>
            </a:lvl4pPr>
            <a:lvl5pPr marL="1076325" indent="0" algn="r" rtl="1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1"/>
            <a:r>
              <a:rPr lang="he-IL" noProof="0" dirty="0"/>
              <a:t>מספר של איש קשר</a:t>
            </a:r>
          </a:p>
        </p:txBody>
      </p:sp>
      <p:sp>
        <p:nvSpPr>
          <p:cNvPr id="9" name="מציין מיקום טקסט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1" anchor="ctr"/>
          <a:lstStyle>
            <a:lvl1pPr marL="0" indent="0" algn="r" rtl="1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>
                <a:solidFill>
                  <a:schemeClr val="bg1"/>
                </a:solidFill>
              </a:defRPr>
            </a:lvl2pPr>
            <a:lvl3pPr marL="542925" indent="0" algn="r" rtl="1">
              <a:buNone/>
              <a:defRPr>
                <a:solidFill>
                  <a:schemeClr val="bg1"/>
                </a:solidFill>
              </a:defRPr>
            </a:lvl3pPr>
            <a:lvl4pPr marL="809625" indent="0" algn="r" rtl="1">
              <a:buNone/>
              <a:defRPr>
                <a:solidFill>
                  <a:schemeClr val="bg1"/>
                </a:solidFill>
              </a:defRPr>
            </a:lvl4pPr>
            <a:lvl5pPr marL="1076325" indent="0" algn="r" rtl="1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1"/>
            <a:r>
              <a:rPr lang="he-IL" noProof="0" dirty="0"/>
              <a:t>דואר אלקטרוני או נקודת אחיזה במדיה חברתית</a:t>
            </a:r>
          </a:p>
        </p:txBody>
      </p:sp>
      <p:sp>
        <p:nvSpPr>
          <p:cNvPr id="8" name="מציין מיקום של תמונה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1"/>
          <a:lstStyle>
            <a:lvl1pPr marL="0" indent="0" algn="r" rtl="1"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סמל</a:t>
            </a:r>
          </a:p>
        </p:txBody>
      </p:sp>
      <p:sp>
        <p:nvSpPr>
          <p:cNvPr id="10" name="מציין מיקום טקסט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1" anchor="ctr"/>
          <a:lstStyle>
            <a:lvl1pPr marL="0" indent="0" algn="r" rtl="1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>
                <a:solidFill>
                  <a:schemeClr val="bg1"/>
                </a:solidFill>
              </a:defRPr>
            </a:lvl2pPr>
            <a:lvl3pPr marL="542925" indent="0" algn="r" rtl="1">
              <a:buNone/>
              <a:defRPr>
                <a:solidFill>
                  <a:schemeClr val="bg1"/>
                </a:solidFill>
              </a:defRPr>
            </a:lvl3pPr>
            <a:lvl4pPr marL="809625" indent="0" algn="r" rtl="1">
              <a:buNone/>
              <a:defRPr>
                <a:solidFill>
                  <a:schemeClr val="bg1"/>
                </a:solidFill>
              </a:defRPr>
            </a:lvl4pPr>
            <a:lvl5pPr marL="1076325" indent="0" algn="r" rtl="1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1"/>
            <a:r>
              <a:rPr lang="he-IL" noProof="0" dirty="0"/>
              <a:t>כתובת אתר האינטרנט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מציין מיקום של תמונה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1" anchor="ctr"/>
          <a:lstStyle>
            <a:lvl1pPr marL="0" indent="0" algn="ctr" rtl="1">
              <a:buNone/>
              <a:defRPr sz="11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הוסף או גרור ושחרר תמונה כאן</a:t>
            </a: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1" anchor="b"/>
          <a:lstStyle>
            <a:lvl1pPr algn="l" rtl="1">
              <a:defRPr sz="4200" spc="-1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לחץ כדי לערוך </a:t>
            </a:r>
            <a:br>
              <a:rPr lang="he-IL" noProof="0" dirty="0"/>
            </a:br>
            <a:r>
              <a:rPr lang="he-IL" noProof="0" dirty="0"/>
              <a:t>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1"/>
          <a:lstStyle>
            <a:lvl1pPr marL="0" indent="0" algn="l" rtl="1">
              <a:buNone/>
              <a:defRPr sz="2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noProof="0" smtClean="0"/>
              <a:pPr/>
              <a:t>‹#›</a:t>
            </a:fld>
            <a:endParaRPr lang="he-IL" noProof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algn="l" rtl="1"/>
            <a:endParaRPr lang="he-IL" sz="1200" noProof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תמונה גדולה וטקס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1" anchor="b"/>
          <a:lstStyle>
            <a:lvl1pPr algn="l" rtl="1">
              <a:defRPr sz="3500" spc="-1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לחץ כדי לערוך </a:t>
            </a:r>
            <a:br>
              <a:rPr lang="he-IL" noProof="0" dirty="0"/>
            </a:br>
            <a:r>
              <a:rPr lang="he-IL" noProof="0" dirty="0"/>
              <a:t>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1"/>
          <a:lstStyle>
            <a:lvl1pPr marL="0" indent="0" algn="l" rtl="1">
              <a:buNone/>
              <a:defRPr sz="2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noProof="0" smtClean="0"/>
              <a:pPr/>
              <a:t>‹#›</a:t>
            </a:fld>
            <a:endParaRPr lang="he-IL" noProof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algn="l" rtl="1"/>
            <a:endParaRPr lang="he-IL" sz="1200" noProof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מציין מיקום של תמונה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1" anchor="ctr"/>
          <a:lstStyle>
            <a:lvl1pPr marL="0" indent="0" algn="ctr" rtl="1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הוסף או גרור ושחרר תמונה כאן</a:t>
            </a:r>
          </a:p>
        </p:txBody>
      </p:sp>
      <p:sp>
        <p:nvSpPr>
          <p:cNvPr id="16" name="מציין מיקום תוכן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1" anchor="b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he-IL" dirty="0"/>
              <a:t>הוסף כותרת תחתונה</a:t>
            </a:r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ct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24" name="צורה חופשית: צורה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צורה חופשית: צורה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צורה חופשית: צורה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צורה חופשית: צורה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צורה חופשית: צורה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צורה חופשית: צורה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צורה חופשית: צורה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צורה חופשית: צורה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צורה חופשית: צורה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צורה חופשית: צורה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צורה חופשית: צורה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צורה חופשית: צורה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צורה חופשית: צורה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צורה חופשית: צורה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he-IL" dirty="0"/>
              <a:t>הוסף כותרת תחתונה</a:t>
            </a:r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ct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6" name="מציין מיקום טקסט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he-IL" dirty="0"/>
              <a:t>הוסף כותרת תחתונה</a:t>
            </a:r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ct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11" name="מציין מיקום טקסט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he-IL" dirty="0"/>
              <a:t>הוסף כותרת תחתונה</a:t>
            </a:r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ct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13" name="מציין מיקום טקסט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15" name="מציין מיקום טקסט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17" name="מציין מיקום טקסט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‎1_Image Bullets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אליפסה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אליפסה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אליפסה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אליפסה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he-IL" dirty="0"/>
              <a:t>הוסף כותרת תחתונה</a:t>
            </a:r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ct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1"/>
          <a:lstStyle>
            <a:lvl1pPr marL="0" indent="0" algn="ct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תיאור תבליט</a:t>
            </a:r>
          </a:p>
        </p:txBody>
      </p:sp>
      <p:sp>
        <p:nvSpPr>
          <p:cNvPr id="13" name="מציין מיקום טקסט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1"/>
          <a:lstStyle>
            <a:lvl1pPr marL="0" indent="0" algn="ct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תיאור תבליט</a:t>
            </a:r>
          </a:p>
        </p:txBody>
      </p:sp>
      <p:sp>
        <p:nvSpPr>
          <p:cNvPr id="15" name="מציין מיקום טקסט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1"/>
          <a:lstStyle>
            <a:lvl1pPr marL="0" indent="0" algn="ct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תיאור תבליט</a:t>
            </a:r>
          </a:p>
        </p:txBody>
      </p:sp>
      <p:sp>
        <p:nvSpPr>
          <p:cNvPr id="17" name="מציין מיקום טקסט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1"/>
          <a:lstStyle>
            <a:lvl1pPr marL="0" indent="0" algn="ct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תיאור תבליט</a:t>
            </a:r>
          </a:p>
        </p:txBody>
      </p:sp>
      <p:sp>
        <p:nvSpPr>
          <p:cNvPr id="6" name="מציין מיקום טקסט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1"/>
          <a:lstStyle>
            <a:lvl1pPr marL="0" indent="0" algn="ctr" rtl="1">
              <a:buNone/>
              <a:def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תבליט 1</a:t>
            </a:r>
          </a:p>
        </p:txBody>
      </p:sp>
      <p:sp>
        <p:nvSpPr>
          <p:cNvPr id="10" name="מציין מיקום טקסט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1"/>
          <a:lstStyle>
            <a:lvl1pPr marL="0" indent="0" algn="ctr" rtl="1">
              <a:buNone/>
              <a:def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תבליט 2</a:t>
            </a:r>
          </a:p>
        </p:txBody>
      </p:sp>
      <p:sp>
        <p:nvSpPr>
          <p:cNvPr id="12" name="מציין מיקום טקסט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1"/>
          <a:lstStyle>
            <a:lvl1pPr marL="0" indent="0" algn="ctr" rtl="1">
              <a:buNone/>
              <a:def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תבליט 3</a:t>
            </a:r>
          </a:p>
        </p:txBody>
      </p:sp>
      <p:sp>
        <p:nvSpPr>
          <p:cNvPr id="16" name="מציין מיקום טקסט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1"/>
          <a:lstStyle>
            <a:lvl1pPr marL="0" indent="0" algn="ctr" rtl="1">
              <a:buNone/>
              <a:def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תבליט 4</a:t>
            </a:r>
          </a:p>
        </p:txBody>
      </p:sp>
      <p:sp>
        <p:nvSpPr>
          <p:cNvPr id="19" name="מציין מיקום טקסט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1"/>
          <a:lstStyle>
            <a:lvl1pPr marL="0" indent="0" algn="ctr" rtl="1">
              <a:buNone/>
              <a:def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תבליט 5</a:t>
            </a:r>
          </a:p>
        </p:txBody>
      </p:sp>
      <p:sp>
        <p:nvSpPr>
          <p:cNvPr id="21" name="מציין מיקום טקסט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1"/>
          <a:lstStyle>
            <a:lvl1pPr marL="0" indent="0" algn="ct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תיאור תבליט</a:t>
            </a:r>
          </a:p>
        </p:txBody>
      </p:sp>
      <p:sp>
        <p:nvSpPr>
          <p:cNvPr id="4" name="מציין מיקום של תמונה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32" name="מציין מיקום של תמונה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33" name="מציין מיקום של תמונה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34" name="מציין מיקום של תמונה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35" name="מציין מיקום של תמונה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</p:spTree>
    <p:extLst>
      <p:ext uri="{BB962C8B-B14F-4D97-AF65-F5344CB8AC3E}">
        <p14:creationId xmlns:p14="http://schemas.microsoft.com/office/powerpoint/2010/main" val="19880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מוצר דיגיטל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צורה חופשית: צורה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צורה חופשית: צורה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צורה חופשית: צורה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צורה חופשית: צורה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צורה חופשית: צורה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צורה חופשית: צורה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צורה חופשית: צורה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צורה חופשית: צורה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צורה חופשית: צורה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צורה חופשית: צורה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צורה חופשית: צורה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צורה חופשית: צורה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צורה חופשית: צורה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צורה חופשית: צורה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3" name="קבוצה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מלבן מעוגל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lvl="0" algn="ctr" rtl="1"/>
              <a:endParaRPr lang="he-IL" noProof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מלבן מעוגל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noProof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מלבן: פינות מעוגלות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noProof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מלבן מעוגל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noProof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מלבן מעוגל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lvl="0" algn="ctr" rtl="1"/>
              <a:endParaRPr lang="he-IL" noProof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אליפסה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lvl="0" algn="ctr" rtl="1"/>
              <a:endParaRPr lang="he-IL" noProof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אליפסה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lvl="0" algn="ctr" rtl="1"/>
              <a:endParaRPr lang="he-IL" noProof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אליפסה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lvl="0" algn="ctr" rtl="1"/>
              <a:endParaRPr lang="he-IL" noProof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1" anchor="b"/>
          <a:lstStyle>
            <a:lvl1pPr marL="0" indent="0" algn="r" rtl="1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 algn="r" rtl="1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 algn="r" rtl="1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 algn="r" rtl="1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1"/>
            <a:r>
              <a:rPr lang="he-IL" noProof="0"/>
              <a:t>טקסט מודגש יכול להופיע כאן</a:t>
            </a: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he-IL" dirty="0"/>
              <a:t>הוסף כותרת תחתונה</a:t>
            </a:r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ct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של תמונה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1" anchor="ctr"/>
          <a:lstStyle>
            <a:lvl1pPr marL="0" marR="0" indent="0" algn="ct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he-IL" noProof="0"/>
              <a:t>הוסף או גרור ושחרר תמונה כאן</a:t>
            </a:r>
          </a:p>
        </p:txBody>
      </p:sp>
      <p:sp>
        <p:nvSpPr>
          <p:cNvPr id="9" name="מציין מיקום טקסט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C258E753-7D95-2F8F-5BEE-C344EC0C6E5A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72932" y1="39146" x2="72431" y2="47687"/>
                        <a14:foregroundMark x1="75940" y1="37367" x2="57143" y2="39858"/>
                        <a14:foregroundMark x1="57143" y1="39858" x2="76441" y2="41993"/>
                        <a14:foregroundMark x1="76441" y1="41993" x2="73434" y2="42349"/>
                        <a14:foregroundMark x1="71429" y1="30249" x2="56140" y2="49466"/>
                        <a14:foregroundMark x1="56140" y1="49466" x2="56140" y2="50178"/>
                        <a14:foregroundMark x1="68170" y1="29537" x2="68170" y2="29537"/>
                        <a14:foregroundMark x1="68421" y1="29893" x2="72180" y2="32740"/>
                        <a14:foregroundMark x1="68421" y1="29537" x2="71178" y2="30961"/>
                        <a14:foregroundMark x1="66667" y1="27758" x2="72180" y2="31673"/>
                        <a14:foregroundMark x1="67920" y1="26335" x2="73434" y2="30605"/>
                        <a14:foregroundMark x1="73183" y1="48043" x2="66165" y2="55516"/>
                        <a14:foregroundMark x1="68170" y1="55516" x2="62657" y2="69751"/>
                        <a14:foregroundMark x1="62406" y1="72598" x2="69424" y2="72598"/>
                        <a14:foregroundMark x1="65414" y1="74377" x2="67920" y2="74733"/>
                        <a14:foregroundMark x1="63409" y1="74733" x2="67168" y2="75801"/>
                        <a14:foregroundMark x1="68672" y1="74377" x2="71178" y2="68327"/>
                        <a14:foregroundMark x1="47619" y1="72954" x2="58897" y2="73665"/>
                        <a14:foregroundMark x1="55890" y1="74021" x2="56892" y2="78292"/>
                        <a14:foregroundMark x1="50376" y1="75445" x2="53634" y2="77936"/>
                        <a14:foregroundMark x1="40100" y1="57651" x2="38847" y2="558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80829" y="-372845"/>
            <a:ext cx="2996623" cy="2110404"/>
          </a:xfrm>
          <a:prstGeom prst="rect">
            <a:avLst/>
          </a:prstGeom>
        </p:spPr>
      </p:pic>
      <p:sp>
        <p:nvSpPr>
          <p:cNvPr id="7" name="מתומן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rgbClr val="7CA57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1" anchor="ctr">
            <a:noAutofit/>
          </a:bodyPr>
          <a:lstStyle/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1">
            <a:noAutofit/>
          </a:bodyPr>
          <a:lstStyle/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1" anchor="ctr"/>
          <a:lstStyle>
            <a:lvl1pPr algn="r" rtl="1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he-IL" noProof="0"/>
              <a:t>הוסף כותרת תחתונה</a:t>
            </a:r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1" anchor="ctr"/>
          <a:lstStyle>
            <a:lvl1pPr algn="ctr" rtl="1">
              <a:defRPr sz="1200" b="1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noProof="0" smtClean="0"/>
              <a:pPr/>
              <a:t>‹#›</a:t>
            </a:fld>
            <a:endParaRPr lang="he-IL" noProof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1">
            <a:noAutofit/>
          </a:bodyPr>
          <a:lstStyle/>
          <a:p>
            <a:pPr algn="r" rtl="1"/>
            <a:r>
              <a:rPr lang="he-IL" sz="1200" noProof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הסמל או השם שלך כאן</a:t>
            </a:r>
          </a:p>
        </p:txBody>
      </p:sp>
      <p:sp>
        <p:nvSpPr>
          <p:cNvPr id="14" name="אליפסה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598C1A85-C027-32AA-0E05-711B4102B8EB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5212661" y="6079277"/>
            <a:ext cx="2180640" cy="63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5" r:id="rId8"/>
    <p:sldLayoutId id="2147483668" r:id="rId9"/>
    <p:sldLayoutId id="2147483670" r:id="rId10"/>
    <p:sldLayoutId id="2147483653" r:id="rId11"/>
    <p:sldLayoutId id="2147483673" r:id="rId12"/>
    <p:sldLayoutId id="2147483674" r:id="rId13"/>
    <p:sldLayoutId id="2147483676" r:id="rId14"/>
    <p:sldLayoutId id="2147483677" r:id="rId15"/>
    <p:sldLayoutId id="2147483654" r:id="rId16"/>
    <p:sldLayoutId id="2147483660" r:id="rId17"/>
    <p:sldLayoutId id="2147483661" r:id="rId18"/>
    <p:sldLayoutId id="2147483678" r:id="rId19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66700" indent="-2667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42925" indent="-276225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096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0763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3430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microsoft.com/office/2007/relationships/hdphoto" Target="../media/hdphoto1.wdp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16A6D-941E-086F-96F8-496FD4401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תמונה 34">
            <a:extLst>
              <a:ext uri="{FF2B5EF4-FFF2-40B4-BE49-F238E27FC236}">
                <a16:creationId xmlns:a16="http://schemas.microsoft.com/office/drawing/2014/main" id="{94129AA7-7BAB-46F9-EBE1-6FE53ADB9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254" y="0"/>
            <a:ext cx="9237492" cy="5727652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4C15F43-ED6B-F91E-3617-5E387E5D9A2E}"/>
              </a:ext>
            </a:extLst>
          </p:cNvPr>
          <p:cNvSpPr txBox="1"/>
          <p:nvPr/>
        </p:nvSpPr>
        <p:spPr>
          <a:xfrm>
            <a:off x="4222376" y="-45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6A96E859-70EC-E1D8-48CB-8DB4D59A7E07}"/>
              </a:ext>
            </a:extLst>
          </p:cNvPr>
          <p:cNvSpPr txBox="1"/>
          <p:nvPr/>
        </p:nvSpPr>
        <p:spPr>
          <a:xfrm>
            <a:off x="2057400" y="-874059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296599A-CFFA-ED1C-0DDC-5F12EE63A47C}"/>
              </a:ext>
            </a:extLst>
          </p:cNvPr>
          <p:cNvSpPr txBox="1"/>
          <p:nvPr/>
        </p:nvSpPr>
        <p:spPr>
          <a:xfrm>
            <a:off x="-1277471" y="-1035424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11" name="תמונה 10" descr="תמונה שמכילה טקסט, חוץ&#10;&#10;התיאור נוצר באופן אוטומטי">
            <a:extLst>
              <a:ext uri="{FF2B5EF4-FFF2-40B4-BE49-F238E27FC236}">
                <a16:creationId xmlns:a16="http://schemas.microsoft.com/office/drawing/2014/main" id="{C55F05D0-1845-68F1-7FB9-E81E489D2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61" y="6146616"/>
            <a:ext cx="1507639" cy="5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53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6B176-D198-1F77-7579-EA4EFACDD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DC9F125-1594-D515-16E5-3495D4018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928" y="569292"/>
            <a:ext cx="3631617" cy="817547"/>
          </a:xfr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/>
          <a:p>
            <a:r>
              <a:rPr lang="he-IL" sz="5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המטרה..</a:t>
            </a: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0B4F53DC-F3A0-28B3-D79E-19FA8987BA71}"/>
              </a:ext>
            </a:extLst>
          </p:cNvPr>
          <p:cNvSpPr txBox="1"/>
          <p:nvPr/>
        </p:nvSpPr>
        <p:spPr>
          <a:xfrm>
            <a:off x="2663743" y="403105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C02DADD6-E8CF-9B7F-1919-A2C2EB36E686}"/>
              </a:ext>
            </a:extLst>
          </p:cNvPr>
          <p:cNvSpPr txBox="1"/>
          <p:nvPr/>
        </p:nvSpPr>
        <p:spPr>
          <a:xfrm>
            <a:off x="6710082" y="334831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AD549586-91E6-7132-107E-691B307F9B32}"/>
              </a:ext>
            </a:extLst>
          </p:cNvPr>
          <p:cNvSpPr txBox="1"/>
          <p:nvPr/>
        </p:nvSpPr>
        <p:spPr>
          <a:xfrm>
            <a:off x="11153553" y="636890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BF2DF9A8-1C99-C97D-21E6-C131C9701C95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384048E-3897-716C-C953-63C1142451F7}"/>
              </a:ext>
            </a:extLst>
          </p:cNvPr>
          <p:cNvSpPr txBox="1"/>
          <p:nvPr/>
        </p:nvSpPr>
        <p:spPr>
          <a:xfrm>
            <a:off x="1529580" y="1830783"/>
            <a:ext cx="9132839" cy="27669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algn="r" rtl="1">
              <a:defRPr lang="he-il"/>
            </a:defPPr>
            <a:lvl1pPr>
              <a:defRPr sz="240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he-IL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מטרת האפליקציה שלנו היא לנסות לצמצם את מספר האנשים אשר סובלים מחוסר במזון ובמקביל למזער את כמויות האוכל שנזרקות לפח.</a:t>
            </a:r>
          </a:p>
        </p:txBody>
      </p:sp>
      <p:sp>
        <p:nvSpPr>
          <p:cNvPr id="4" name="מציין מיקום של מספר שקופית 2">
            <a:extLst>
              <a:ext uri="{FF2B5EF4-FFF2-40B4-BE49-F238E27FC236}">
                <a16:creationId xmlns:a16="http://schemas.microsoft.com/office/drawing/2014/main" id="{4BCBC244-58B4-49E3-DCB5-69B5A6CD8F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155190"/>
            <a:ext cx="432000" cy="432000"/>
          </a:xfrm>
        </p:spPr>
        <p:txBody>
          <a:bodyPr rtlCol="1"/>
          <a:lstStyle/>
          <a:p>
            <a:pPr algn="ctr" rtl="1"/>
            <a:fld id="{19B51A1E-902D-48AF-9020-955120F399B6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 rtl="1"/>
              <a:t>10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95593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449" y="566264"/>
            <a:ext cx="5444919" cy="783325"/>
          </a:xfr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/>
          <a:p>
            <a:r>
              <a:rPr lang="he-IL" sz="5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מאפייני הפתרון</a:t>
            </a:r>
          </a:p>
        </p:txBody>
      </p:sp>
      <p:sp>
        <p:nvSpPr>
          <p:cNvPr id="8" name="מציין מיקום טקסט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6294" y="3894645"/>
            <a:ext cx="2160000" cy="504000"/>
          </a:xfrm>
        </p:spPr>
        <p:txBody>
          <a:bodyPr rtlCol="1"/>
          <a:lstStyle/>
          <a:p>
            <a:pPr rtl="1"/>
            <a:r>
              <a:rPr lang="he-IL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מסמך משפטי המגן מתביעות</a:t>
            </a:r>
          </a:p>
        </p:txBody>
      </p:sp>
      <p:cxnSp>
        <p:nvCxnSpPr>
          <p:cNvPr id="75" name="מחבר ישר 74" descr="הקו המפריד הראשון בשקופית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מחבר ישר 76" descr="הקו המפריד השני בשקופית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ציין מיקום טקסט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38246" y="3903942"/>
            <a:ext cx="2160588" cy="504000"/>
          </a:xfrm>
        </p:spPr>
        <p:txBody>
          <a:bodyPr rtlCol="1"/>
          <a:lstStyle/>
          <a:p>
            <a:pPr rtl="1"/>
            <a:r>
              <a:rPr lang="he-IL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מניעת בזבוז מזון</a:t>
            </a:r>
          </a:p>
        </p:txBody>
      </p:sp>
      <p:cxnSp>
        <p:nvCxnSpPr>
          <p:cNvPr id="78" name="מחבר ישר 77" descr="הקו המפריד השלישי בשקופית">
            <a:extLst>
              <a:ext uri="{FF2B5EF4-FFF2-40B4-BE49-F238E27FC236}">
                <a16:creationId xmlns:a16="http://schemas.microsoft.com/office/drawing/2014/main" id="{29488879-6129-4D02-B173-36635DF61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48035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מציין מיקום טקסט 10">
            <a:extLst>
              <a:ext uri="{FF2B5EF4-FFF2-40B4-BE49-F238E27FC236}">
                <a16:creationId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1"/>
          <a:lstStyle/>
          <a:p>
            <a:pPr rtl="1"/>
            <a:r>
              <a:rPr lang="he-IL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התנדבות כחלק משגרת היום</a:t>
            </a:r>
          </a:p>
        </p:txBody>
      </p:sp>
      <p:cxnSp>
        <p:nvCxnSpPr>
          <p:cNvPr id="79" name="מחבר ישר 78" descr="הקו המפריד הרביעי בשקופית">
            <a:extLst>
              <a:ext uri="{FF2B5EF4-FFF2-40B4-BE49-F238E27FC236}">
                <a16:creationId xmlns:a16="http://schemas.microsoft.com/office/drawing/2014/main" id="{9926A3E2-2234-409D-9838-30428E637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42529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מציין מיקום טקסט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15706" y="3903942"/>
            <a:ext cx="2160588" cy="504000"/>
          </a:xfrm>
        </p:spPr>
        <p:txBody>
          <a:bodyPr rtlCol="1"/>
          <a:lstStyle/>
          <a:p>
            <a:r>
              <a:rPr lang="he-IL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תרומה ללא תיווך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/>
          <a:p>
            <a:pPr algn="ctr" rtl="1"/>
            <a:fld id="{19B51A1E-902D-48AF-9020-955120F399B6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 rtl="1"/>
              <a:t>11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" name="גרפיקה 22" descr="המבורגר ושתייה עם מילוי מלא">
            <a:extLst>
              <a:ext uri="{FF2B5EF4-FFF2-40B4-BE49-F238E27FC236}">
                <a16:creationId xmlns:a16="http://schemas.microsoft.com/office/drawing/2014/main" id="{250B950C-0848-3869-4B4E-C738BCB67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1340" y="2287119"/>
            <a:ext cx="914400" cy="914400"/>
          </a:xfrm>
          <a:prstGeom prst="rect">
            <a:avLst/>
          </a:prstGeom>
        </p:spPr>
      </p:pic>
      <p:sp>
        <p:nvSpPr>
          <p:cNvPr id="21" name="מציין מיקום טקסט 7">
            <a:extLst>
              <a:ext uri="{FF2B5EF4-FFF2-40B4-BE49-F238E27FC236}">
                <a16:creationId xmlns:a16="http://schemas.microsoft.com/office/drawing/2014/main" id="{771869F4-A974-D906-3F80-91D624B12FC0}"/>
              </a:ext>
            </a:extLst>
          </p:cNvPr>
          <p:cNvSpPr txBox="1">
            <a:spLocks/>
          </p:cNvSpPr>
          <p:nvPr/>
        </p:nvSpPr>
        <p:spPr>
          <a:xfrm>
            <a:off x="464678" y="3900741"/>
            <a:ext cx="2160000" cy="504000"/>
          </a:xfrm>
          <a:prstGeom prst="rect">
            <a:avLst/>
          </a:prstGeom>
        </p:spPr>
        <p:txBody>
          <a:bodyPr vert="horz" lIns="0" tIns="0" rIns="0" bIns="0" rtlCol="1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2925" indent="-276225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96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63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430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משבר האקלים</a:t>
            </a:r>
          </a:p>
        </p:txBody>
      </p:sp>
      <p:pic>
        <p:nvPicPr>
          <p:cNvPr id="9" name="גרפיקה 8" descr="גלובוס כדור הארץ: יבשות אמריקה עם מילוי מלא">
            <a:extLst>
              <a:ext uri="{FF2B5EF4-FFF2-40B4-BE49-F238E27FC236}">
                <a16:creationId xmlns:a16="http://schemas.microsoft.com/office/drawing/2014/main" id="{56DB48F4-311C-8960-FFB2-3329F166F4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964" y="2328654"/>
            <a:ext cx="946055" cy="946055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349A5C1-75AE-0C42-835A-DD30A8F643F4}"/>
              </a:ext>
            </a:extLst>
          </p:cNvPr>
          <p:cNvSpPr txBox="1"/>
          <p:nvPr/>
        </p:nvSpPr>
        <p:spPr>
          <a:xfrm>
            <a:off x="1350498" y="3545058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25" name="גרפיקה 24" descr="לחיים עם מילוי מלא">
            <a:extLst>
              <a:ext uri="{FF2B5EF4-FFF2-40B4-BE49-F238E27FC236}">
                <a16:creationId xmlns:a16="http://schemas.microsoft.com/office/drawing/2014/main" id="{8EF1D9D6-0B5D-0F4F-9CE6-6AF7808B2E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0006" y="2354245"/>
            <a:ext cx="914400" cy="914400"/>
          </a:xfrm>
          <a:prstGeom prst="rect">
            <a:avLst/>
          </a:prstGeom>
        </p:spPr>
      </p:pic>
      <p:pic>
        <p:nvPicPr>
          <p:cNvPr id="27" name="גרפיקה 26" descr="סיבה ותוצאה עם מילוי מלא">
            <a:extLst>
              <a:ext uri="{FF2B5EF4-FFF2-40B4-BE49-F238E27FC236}">
                <a16:creationId xmlns:a16="http://schemas.microsoft.com/office/drawing/2014/main" id="{6A66669C-79BA-5544-84D6-51FFB1F0D3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1665" y="2361712"/>
            <a:ext cx="914400" cy="914400"/>
          </a:xfrm>
          <a:prstGeom prst="rect">
            <a:avLst/>
          </a:prstGeom>
        </p:spPr>
      </p:pic>
      <p:pic>
        <p:nvPicPr>
          <p:cNvPr id="32" name="גרפיקה 31" descr="חוזה עם מילוי מלא">
            <a:extLst>
              <a:ext uri="{FF2B5EF4-FFF2-40B4-BE49-F238E27FC236}">
                <a16:creationId xmlns:a16="http://schemas.microsoft.com/office/drawing/2014/main" id="{E3DE33BE-7D91-0F4E-A396-30A9A1B941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39758" y="2336801"/>
            <a:ext cx="914400" cy="914400"/>
          </a:xfrm>
          <a:prstGeom prst="rect">
            <a:avLst/>
          </a:prstGeom>
        </p:spPr>
      </p:pic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23CD93D7-A193-9B48-A331-5C0698E61266}"/>
              </a:ext>
            </a:extLst>
          </p:cNvPr>
          <p:cNvSpPr txBox="1"/>
          <p:nvPr/>
        </p:nvSpPr>
        <p:spPr>
          <a:xfrm>
            <a:off x="3454400" y="4191000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2C8CEEE4-4EC3-544B-93C6-6BC6A96138E8}"/>
              </a:ext>
            </a:extLst>
          </p:cNvPr>
          <p:cNvSpPr txBox="1"/>
          <p:nvPr/>
        </p:nvSpPr>
        <p:spPr>
          <a:xfrm>
            <a:off x="4374573" y="5008418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41" name="מלבן 40">
            <a:extLst>
              <a:ext uri="{FF2B5EF4-FFF2-40B4-BE49-F238E27FC236}">
                <a16:creationId xmlns:a16="http://schemas.microsoft.com/office/drawing/2014/main" id="{196BBCFE-0E97-FF49-B3F4-9D8CD379CF98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768748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758249" y="3943350"/>
            <a:ext cx="6170120" cy="1845743"/>
          </a:xfrm>
        </p:spPr>
        <p:txBody>
          <a:bodyPr rtlCol="1"/>
          <a:lstStyle/>
          <a:p>
            <a:pPr marL="0" indent="0">
              <a:buNone/>
            </a:pPr>
            <a:r>
              <a:rPr lang="he-IL" sz="2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אפליקציה </a:t>
            </a:r>
            <a:r>
              <a:rPr lang="he-IL" sz="2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חברתית</a:t>
            </a:r>
            <a:r>
              <a:rPr lang="he-IL" sz="2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</a:t>
            </a:r>
            <a:r>
              <a:rPr lang="he-IL" sz="2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תרומות מזון המהווה </a:t>
            </a:r>
            <a:r>
              <a:rPr lang="he-IL" sz="2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ממשק</a:t>
            </a:r>
            <a:r>
              <a:rPr lang="he-IL" sz="2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ישיר</a:t>
            </a:r>
            <a:r>
              <a:rPr lang="he-IL" sz="2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בין 3 גורמים שונים</a:t>
            </a: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buNone/>
            </a:pPr>
            <a:endParaRPr lang="he-IL" sz="2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47675" indent="-447675">
              <a:buBlip>
                <a:blip r:embed="rId3"/>
              </a:buBlip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תורמים</a:t>
            </a:r>
          </a:p>
          <a:p>
            <a:pPr marL="447675" indent="-447675">
              <a:buBlip>
                <a:blip r:embed="rId3"/>
              </a:buBlip>
            </a:pPr>
            <a:r>
              <a:rPr lang="he-IL" sz="2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מתנדבים</a:t>
            </a:r>
          </a:p>
          <a:p>
            <a:pPr marL="447675" indent="-447675">
              <a:buBlip>
                <a:blip r:embed="rId3"/>
              </a:buBlip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נתמכים (ציבור מעוטי יכולת)</a:t>
            </a:r>
            <a:endParaRPr lang="he-IL" sz="2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he-IL" sz="2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2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1"/>
          <a:lstStyle/>
          <a:p>
            <a:pPr rtl="1"/>
            <a:fld id="{19B51A1E-902D-48AF-9020-955120F399B6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rtl="1"/>
              <a:t>12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0FAC59D-A192-68F3-E7B1-6CF08BCB19D1}"/>
              </a:ext>
            </a:extLst>
          </p:cNvPr>
          <p:cNvSpPr txBox="1"/>
          <p:nvPr/>
        </p:nvSpPr>
        <p:spPr>
          <a:xfrm>
            <a:off x="7557973" y="361692"/>
            <a:ext cx="3694228" cy="91440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algn="ctr"/>
            <a:r>
              <a:rPr lang="en-US" sz="9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Stav’sWay</a:t>
            </a:r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970999F-D275-1E4D-BBC3-1BE49AD8E2DF}"/>
              </a:ext>
            </a:extLst>
          </p:cNvPr>
          <p:cNvSpPr txBox="1"/>
          <p:nvPr/>
        </p:nvSpPr>
        <p:spPr>
          <a:xfrm>
            <a:off x="-126609" y="-144897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1" name="מלבן 30">
            <a:extLst>
              <a:ext uri="{FF2B5EF4-FFF2-40B4-BE49-F238E27FC236}">
                <a16:creationId xmlns:a16="http://schemas.microsoft.com/office/drawing/2014/main" id="{7F4E73BD-65DA-C644-8A7A-1B7924017923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3685-3412-5E11-B5E2-75161CB38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F90C14B-4C2E-88E4-E948-3C5E6FE90C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1"/>
          <a:lstStyle/>
          <a:p>
            <a:pPr rtl="1"/>
            <a:fld id="{19B51A1E-902D-48AF-9020-955120F399B6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rtl="1"/>
              <a:t>13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5B1D28E-7401-C43D-BF09-B19A102F0CDA}"/>
              </a:ext>
            </a:extLst>
          </p:cNvPr>
          <p:cNvSpPr txBox="1"/>
          <p:nvPr/>
        </p:nvSpPr>
        <p:spPr>
          <a:xfrm>
            <a:off x="7557973" y="361692"/>
            <a:ext cx="3694228" cy="91440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algn="ctr"/>
            <a:r>
              <a:rPr lang="en-US" sz="9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Stav’sWay</a:t>
            </a:r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A0A3AFF-9C08-702D-A36F-1771318A1FCD}"/>
              </a:ext>
            </a:extLst>
          </p:cNvPr>
          <p:cNvSpPr txBox="1"/>
          <p:nvPr/>
        </p:nvSpPr>
        <p:spPr>
          <a:xfrm>
            <a:off x="-126609" y="-144897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1" name="מלבן 30">
            <a:extLst>
              <a:ext uri="{FF2B5EF4-FFF2-40B4-BE49-F238E27FC236}">
                <a16:creationId xmlns:a16="http://schemas.microsoft.com/office/drawing/2014/main" id="{645246DB-6347-1FD8-D87D-10DB36AF79D4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pic>
        <p:nvPicPr>
          <p:cNvPr id="11" name="WhatsApp Video 2024-03-06 at 11.49.28">
            <a:hlinkClick r:id="" action="ppaction://media"/>
            <a:extLst>
              <a:ext uri="{FF2B5EF4-FFF2-40B4-BE49-F238E27FC236}">
                <a16:creationId xmlns:a16="http://schemas.microsoft.com/office/drawing/2014/main" id="{28B4C0C4-0704-7688-02A4-B1698BB8DF14}"/>
              </a:ext>
            </a:extLst>
          </p:cNvPr>
          <p:cNvPicPr>
            <a:picLocks noGrp="1" noChangeAspect="1"/>
          </p:cNvPicPr>
          <p:nvPr>
            <p:ph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6714" y="629463"/>
            <a:ext cx="2864653" cy="5840247"/>
          </a:xfrm>
        </p:spPr>
      </p:pic>
    </p:spTree>
    <p:extLst>
      <p:ext uri="{BB962C8B-B14F-4D97-AF65-F5344CB8AC3E}">
        <p14:creationId xmlns:p14="http://schemas.microsoft.com/office/powerpoint/2010/main" val="218770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7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F71A0-3DA4-B0FF-3CF2-7971FC056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583B438-2FF8-27FE-BB93-756B6074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60" y="569292"/>
            <a:ext cx="5036185" cy="817547"/>
          </a:xfr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/>
          <a:p>
            <a:r>
              <a:rPr lang="he-IL" sz="5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דרישות מרכזיות</a:t>
            </a: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A43CF102-2ECA-3EC2-44EF-B3AA8EEFB1C1}"/>
              </a:ext>
            </a:extLst>
          </p:cNvPr>
          <p:cNvSpPr txBox="1"/>
          <p:nvPr/>
        </p:nvSpPr>
        <p:spPr>
          <a:xfrm>
            <a:off x="2663743" y="403105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CF739C4A-6FFE-E574-A283-7348EA1A72CD}"/>
              </a:ext>
            </a:extLst>
          </p:cNvPr>
          <p:cNvSpPr txBox="1"/>
          <p:nvPr/>
        </p:nvSpPr>
        <p:spPr>
          <a:xfrm>
            <a:off x="6710082" y="334831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08C3E85B-BA71-1B90-7330-3B625062921B}"/>
              </a:ext>
            </a:extLst>
          </p:cNvPr>
          <p:cNvSpPr txBox="1"/>
          <p:nvPr/>
        </p:nvSpPr>
        <p:spPr>
          <a:xfrm>
            <a:off x="11153553" y="636890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42D9AE1D-DAA1-DCBB-B6C5-A005E03DFF81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162CC8CF-05B7-C1F8-D2C2-BFB33E1F9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04193"/>
              </p:ext>
            </p:extLst>
          </p:nvPr>
        </p:nvGraphicFramePr>
        <p:xfrm>
          <a:off x="480291" y="1717964"/>
          <a:ext cx="11037454" cy="373874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482891">
                  <a:extLst>
                    <a:ext uri="{9D8B030D-6E8A-4147-A177-3AD203B41FA5}">
                      <a16:colId xmlns:a16="http://schemas.microsoft.com/office/drawing/2014/main" val="128627617"/>
                    </a:ext>
                  </a:extLst>
                </a:gridCol>
                <a:gridCol w="639812">
                  <a:extLst>
                    <a:ext uri="{9D8B030D-6E8A-4147-A177-3AD203B41FA5}">
                      <a16:colId xmlns:a16="http://schemas.microsoft.com/office/drawing/2014/main" val="1579238500"/>
                    </a:ext>
                  </a:extLst>
                </a:gridCol>
                <a:gridCol w="1093713">
                  <a:extLst>
                    <a:ext uri="{9D8B030D-6E8A-4147-A177-3AD203B41FA5}">
                      <a16:colId xmlns:a16="http://schemas.microsoft.com/office/drawing/2014/main" val="486101101"/>
                    </a:ext>
                  </a:extLst>
                </a:gridCol>
                <a:gridCol w="1392573">
                  <a:extLst>
                    <a:ext uri="{9D8B030D-6E8A-4147-A177-3AD203B41FA5}">
                      <a16:colId xmlns:a16="http://schemas.microsoft.com/office/drawing/2014/main" val="459492712"/>
                    </a:ext>
                  </a:extLst>
                </a:gridCol>
                <a:gridCol w="1093713">
                  <a:extLst>
                    <a:ext uri="{9D8B030D-6E8A-4147-A177-3AD203B41FA5}">
                      <a16:colId xmlns:a16="http://schemas.microsoft.com/office/drawing/2014/main" val="2474892481"/>
                    </a:ext>
                  </a:extLst>
                </a:gridCol>
                <a:gridCol w="1706680">
                  <a:extLst>
                    <a:ext uri="{9D8B030D-6E8A-4147-A177-3AD203B41FA5}">
                      <a16:colId xmlns:a16="http://schemas.microsoft.com/office/drawing/2014/main" val="517511010"/>
                    </a:ext>
                  </a:extLst>
                </a:gridCol>
                <a:gridCol w="628072">
                  <a:extLst>
                    <a:ext uri="{9D8B030D-6E8A-4147-A177-3AD203B41FA5}">
                      <a16:colId xmlns:a16="http://schemas.microsoft.com/office/drawing/2014/main" val="2812256721"/>
                    </a:ext>
                  </a:extLst>
                </a:gridCol>
              </a:tblGrid>
              <a:tr h="517236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הערות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4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תיעדוף </a:t>
                      </a:r>
                      <a:r>
                        <a:rPr lang="he-IL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(גבוהה/נמוך)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4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תת סוג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4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סוג </a:t>
                      </a:r>
                      <a:b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he-IL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(פונקציונאלית/ </a:t>
                      </a:r>
                      <a:br>
                        <a:rPr lang="he-IL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he-IL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לא פונקציונאלית)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4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סוג הרשאה/ משתמש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4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תיאור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4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מס' מזהה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991658"/>
                  </a:ext>
                </a:extLst>
              </a:tr>
              <a:tr h="713718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המשתמש יועבר לדף זה אוטומטית לאחר התחברות בדף זה קיים מידע רלוונטי על המשתמש בהתאם להרשאת המשתמש</a:t>
                      </a:r>
                      <a:br>
                        <a:rPr lang="he-IL" sz="1200" u="sng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יהיו בו שדות מידע הניתנים לעריכה גם בהתאם להרשאת המשתמש*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גבוהה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usability</a:t>
                      </a: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לא פונקציונאלית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תורם</a:t>
                      </a: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/ </a:t>
                      </a: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מתנדב</a:t>
                      </a: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נתמך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פרופיל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7378382"/>
                  </a:ext>
                </a:extLst>
              </a:tr>
              <a:tr h="461818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המשתמש יוכל להירשם(ידרשו פרטים שונים בהתאם לסוג המשתמש</a:t>
                      </a: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</a:t>
                      </a: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נתמך יהיה חריג ראו דרישה 4)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גבוהה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מידע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פונקציונאלית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תורם</a:t>
                      </a: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מתנדב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הרשמה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1523150"/>
                  </a:ext>
                </a:extLst>
              </a:tr>
              <a:tr h="425979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המשתמש יוכל להתחבר(ידרשו פרטים שונים בהתאם לסוג המשתמש)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גבוהה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מידע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פונקציונאלית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תורם</a:t>
                      </a: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מתנדב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התחברות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5744746"/>
                  </a:ext>
                </a:extLst>
              </a:tr>
              <a:tr h="1130966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הנתמך </a:t>
                      </a:r>
                      <a:r>
                        <a:rPr lang="he-IL" sz="1200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אינו</a:t>
                      </a: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מוסר פרטים בעת ההרשמה, פרטיו חסויים גם לנו מנהלי\ומפתחי האפליקציה.</a:t>
                      </a:r>
                      <a:b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he-IL" sz="1200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הפרטים שהנתמך מבקש למסור בעת התחברות:</a:t>
                      </a:r>
                      <a:b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קוד כניסה וסיסמא.</a:t>
                      </a:r>
                      <a:b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(קוד הכניסה והסיסמא ימסרו לעמותה תחתיה הוא רשום ויועברו אליו).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גבוהה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security</a:t>
                      </a: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לא פונקציונלית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אנונימיות הנתמך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3250456"/>
                  </a:ext>
                </a:extLst>
              </a:tr>
              <a:tr h="425979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אפשרות הרשמה שונה על מנת לשמור על אנונימיות הנתמך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גבוהה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מידע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פונקציונאלית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נתמך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הרשמת נתמך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8299" marR="88299" marT="44149" marB="441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6744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12323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41E23-21A2-5AED-6F61-791896BB1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81B0816-F6DA-E715-B80C-A1918547F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60" y="569292"/>
            <a:ext cx="5036185" cy="817547"/>
          </a:xfr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/>
          <a:p>
            <a:r>
              <a:rPr lang="he-IL" sz="5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דרישות מרכזיות</a:t>
            </a: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FADB139B-6D76-445E-BA6D-AC5707E98695}"/>
              </a:ext>
            </a:extLst>
          </p:cNvPr>
          <p:cNvSpPr txBox="1"/>
          <p:nvPr/>
        </p:nvSpPr>
        <p:spPr>
          <a:xfrm>
            <a:off x="2663743" y="403105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D0A50827-CDA1-66CA-4377-84B8BC28CE92}"/>
              </a:ext>
            </a:extLst>
          </p:cNvPr>
          <p:cNvSpPr txBox="1"/>
          <p:nvPr/>
        </p:nvSpPr>
        <p:spPr>
          <a:xfrm>
            <a:off x="6710082" y="334831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5A586424-4CC0-2A88-5BDD-DFB227797A84}"/>
              </a:ext>
            </a:extLst>
          </p:cNvPr>
          <p:cNvSpPr txBox="1"/>
          <p:nvPr/>
        </p:nvSpPr>
        <p:spPr>
          <a:xfrm>
            <a:off x="11153553" y="636890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20A0DD0C-4166-8850-CFB3-06FE6961EFE7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B9CCC425-1816-6006-C820-16A4D0FFC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365392"/>
              </p:ext>
            </p:extLst>
          </p:nvPr>
        </p:nvGraphicFramePr>
        <p:xfrm>
          <a:off x="849745" y="1514763"/>
          <a:ext cx="10667999" cy="448884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888510">
                  <a:extLst>
                    <a:ext uri="{9D8B030D-6E8A-4147-A177-3AD203B41FA5}">
                      <a16:colId xmlns:a16="http://schemas.microsoft.com/office/drawing/2014/main" val="944523731"/>
                    </a:ext>
                  </a:extLst>
                </a:gridCol>
                <a:gridCol w="1062722">
                  <a:extLst>
                    <a:ext uri="{9D8B030D-6E8A-4147-A177-3AD203B41FA5}">
                      <a16:colId xmlns:a16="http://schemas.microsoft.com/office/drawing/2014/main" val="1652544076"/>
                    </a:ext>
                  </a:extLst>
                </a:gridCol>
                <a:gridCol w="1057104">
                  <a:extLst>
                    <a:ext uri="{9D8B030D-6E8A-4147-A177-3AD203B41FA5}">
                      <a16:colId xmlns:a16="http://schemas.microsoft.com/office/drawing/2014/main" val="2489323416"/>
                    </a:ext>
                  </a:extLst>
                </a:gridCol>
                <a:gridCol w="1345958">
                  <a:extLst>
                    <a:ext uri="{9D8B030D-6E8A-4147-A177-3AD203B41FA5}">
                      <a16:colId xmlns:a16="http://schemas.microsoft.com/office/drawing/2014/main" val="3923903479"/>
                    </a:ext>
                  </a:extLst>
                </a:gridCol>
                <a:gridCol w="1057104">
                  <a:extLst>
                    <a:ext uri="{9D8B030D-6E8A-4147-A177-3AD203B41FA5}">
                      <a16:colId xmlns:a16="http://schemas.microsoft.com/office/drawing/2014/main" val="2907160781"/>
                    </a:ext>
                  </a:extLst>
                </a:gridCol>
                <a:gridCol w="1691094">
                  <a:extLst>
                    <a:ext uri="{9D8B030D-6E8A-4147-A177-3AD203B41FA5}">
                      <a16:colId xmlns:a16="http://schemas.microsoft.com/office/drawing/2014/main" val="4068963173"/>
                    </a:ext>
                  </a:extLst>
                </a:gridCol>
                <a:gridCol w="565507">
                  <a:extLst>
                    <a:ext uri="{9D8B030D-6E8A-4147-A177-3AD203B41FA5}">
                      <a16:colId xmlns:a16="http://schemas.microsoft.com/office/drawing/2014/main" val="3676078621"/>
                    </a:ext>
                  </a:extLst>
                </a:gridCol>
              </a:tblGrid>
              <a:tr h="563419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הערות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A4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תיעדוף </a:t>
                      </a:r>
                      <a:r>
                        <a:rPr lang="he-IL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(גבוהה/נמוך)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A4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תת סוג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A4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סוג </a:t>
                      </a:r>
                      <a:b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he-IL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(פונקציונאלית/ </a:t>
                      </a:r>
                      <a:br>
                        <a:rPr lang="he-IL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he-IL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לא פונקציונאלית)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A4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סוג הרשאה/ משתמש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A4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תיאור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A4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מס' מזהה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A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15717"/>
                  </a:ext>
                </a:extLst>
              </a:tr>
              <a:tr h="356594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אפשרות התחברות שונה על מנת לשמור על אנונימיות הנתמך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גבוהה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מידע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פונקציונאלית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נתמך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התחברות נתמך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452473"/>
                  </a:ext>
                </a:extLst>
              </a:tr>
              <a:tr h="799212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תורם יוכל להוסיף תרומה חדשה-</a:t>
                      </a:r>
                      <a:b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ימולאו השדות הבאים ע"י התורם:</a:t>
                      </a:r>
                      <a:b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סוג התרומה, מיקום, זמן איסוף מקסימלי, כמות, איש קשר, פרטי התרומה (פירוט מה התרומה מכילה),תמונה.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גבוהה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מידע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פונקציונאלית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תורם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העלאת תרומה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277874"/>
                  </a:ext>
                </a:extLst>
              </a:tr>
              <a:tr h="356594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מתנדב יוכל לבחור פעילות התנדבותית מתוך הרשימה המוצגת למתנדב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גבוהה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מידע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פונקציונאלית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מתנדב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בחירת התנדבות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018591"/>
                  </a:ext>
                </a:extLst>
              </a:tr>
              <a:tr h="356594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בדף בחירת ההתנדבות למתנדב תהיה גישה לכל פרטי התרומה והיעד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גבוהה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מידע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פונקציונלית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מתנדב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קבלת מידע על התנדבות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953055"/>
                  </a:ext>
                </a:extLst>
              </a:tr>
              <a:tr h="935885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הוספת בקשה חדשה-</a:t>
                      </a:r>
                      <a:b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ימולאו השדות הבאים ע"י הנתמך:</a:t>
                      </a:r>
                      <a:b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סוג התרומה, מיקום, זמן הגעה מקסימלי, כמות, איש קשר, פירוט הצרכים (פירוט מה הצורך), בנימה אישית </a:t>
                      </a:r>
                      <a:b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גבוהה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מידע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פונקציונאלית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נתמך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בקשת תרומה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006766"/>
                  </a:ext>
                </a:extLst>
              </a:tr>
              <a:tr h="799212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בחירת תרומה מתוך הרשימה המוצגת לנתמך, לחיצה על תרומה מסוימת (שם יוצגו כל פרטי התרומה) בעת לחיצה על "הזמנה" יתבצע "</a:t>
                      </a: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”matching</a:t>
                      </a: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בין תרומה לנתמך והתרומה תופיע למתנדבים באיזור עם פרטי היעד.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גבוהה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מידע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פונקציונאלית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נתמך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בחירת תרומה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123" marR="75123" marT="37561" marB="375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243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65097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1DBAE-F6F3-2391-BB33-71936C034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1336B5B0-2B95-68BF-B306-AB8EF2A7AB7D}"/>
              </a:ext>
            </a:extLst>
          </p:cNvPr>
          <p:cNvSpPr txBox="1"/>
          <p:nvPr/>
        </p:nvSpPr>
        <p:spPr>
          <a:xfrm>
            <a:off x="2663743" y="403105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F855B877-DAE4-FCF7-DE73-4938F3D5B2F8}"/>
              </a:ext>
            </a:extLst>
          </p:cNvPr>
          <p:cNvSpPr txBox="1"/>
          <p:nvPr/>
        </p:nvSpPr>
        <p:spPr>
          <a:xfrm>
            <a:off x="6710082" y="334831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35B7D933-C716-454F-6D83-F02F2B1F403B}"/>
              </a:ext>
            </a:extLst>
          </p:cNvPr>
          <p:cNvSpPr txBox="1"/>
          <p:nvPr/>
        </p:nvSpPr>
        <p:spPr>
          <a:xfrm>
            <a:off x="11153553" y="636890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94624875-05D6-C278-0438-FA9AB5DF1D80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3" name="מציין מיקום תוכן 5">
            <a:extLst>
              <a:ext uri="{FF2B5EF4-FFF2-40B4-BE49-F238E27FC236}">
                <a16:creationId xmlns:a16="http://schemas.microsoft.com/office/drawing/2014/main" id="{5FFB952D-331C-8719-0F05-E73194A26441}"/>
              </a:ext>
            </a:extLst>
          </p:cNvPr>
          <p:cNvSpPr txBox="1">
            <a:spLocks/>
          </p:cNvSpPr>
          <p:nvPr/>
        </p:nvSpPr>
        <p:spPr>
          <a:xfrm>
            <a:off x="5556425" y="1628977"/>
            <a:ext cx="6170120" cy="4719506"/>
          </a:xfrm>
          <a:prstGeom prst="rect">
            <a:avLst/>
          </a:prstGeom>
        </p:spPr>
        <p:txBody>
          <a:bodyPr rtlCol="1"/>
          <a:lstStyle>
            <a:lvl1pPr marL="266700" indent="-2667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2925" indent="-276225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96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63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430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בעת הכניסה הראשונית לאפליקציה יש לבצע הרשמה ולבחור את סוג המשתמש שאתה, תורם/ מתנדב.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ההרשמה מיועדת רק לתורמים ומתנדבים, הנתמכים מקבלים שם משתמש וסיסמא דרך העמותות שעובדות עם האפליקציה.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העמותה מתנהלת מול 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DBA</a:t>
            </a: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על מנת לבצע הרשמה לנתמכים על מנת לשמור להם על אנונימיות מוחלטת של הנתמכים. </a:t>
            </a:r>
            <a:b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לאחר הרשמה ראשונית ניתן להתחבר עם שם וסיסמא שנשמר במערכת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165DEB3E-5B1A-B940-D99D-35B23AD865D6}"/>
              </a:ext>
            </a:extLst>
          </p:cNvPr>
          <p:cNvGrpSpPr>
            <a:grpSpLocks noChangeAspect="1"/>
          </p:cNvGrpSpPr>
          <p:nvPr/>
        </p:nvGrpSpPr>
        <p:grpSpPr>
          <a:xfrm>
            <a:off x="2073634" y="432166"/>
            <a:ext cx="2990777" cy="5917767"/>
            <a:chOff x="0" y="0"/>
            <a:chExt cx="2620010" cy="5184140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176584EF-693E-3742-E57F-BAF134D03EEE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B6F9B4D9-2459-D4C6-7374-C830B93F2E61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522" r="-1522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4964122-A8D4-71E1-76C6-FB20D2EC08E9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1903054C-E861-E375-B5F0-8BA30D4C2A51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70E2A7F7-F62C-C00F-A4F4-FB2F95CAC1E7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DC25AE80-BDFA-A5EE-5152-746605F61DA4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C513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49E82C12-6556-1437-3CD2-C59EDB16C9CF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5645740-B7E7-EFD1-4827-4F622B225708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F29A44D-3AAE-1991-6745-EBF7F0EAEC61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6" name="כותרת 1">
            <a:extLst>
              <a:ext uri="{FF2B5EF4-FFF2-40B4-BE49-F238E27FC236}">
                <a16:creationId xmlns:a16="http://schemas.microsoft.com/office/drawing/2014/main" id="{19ED0703-9773-3924-084F-D0F83A3BD292}"/>
              </a:ext>
            </a:extLst>
          </p:cNvPr>
          <p:cNvSpPr txBox="1">
            <a:spLocks/>
          </p:cNvSpPr>
          <p:nvPr/>
        </p:nvSpPr>
        <p:spPr>
          <a:xfrm>
            <a:off x="5772150" y="569292"/>
            <a:ext cx="5954395" cy="817547"/>
          </a:xfrm>
          <a:prstGeom prst="rect">
            <a:avLst/>
          </a:prstGeo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>
            <a:defPPr algn="r" rtl="1">
              <a:defRPr lang="he-il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540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he-IL" dirty="0"/>
              <a:t>הרשמה/התחברות</a:t>
            </a:r>
          </a:p>
        </p:txBody>
      </p:sp>
    </p:spTree>
    <p:extLst>
      <p:ext uri="{BB962C8B-B14F-4D97-AF65-F5344CB8AC3E}">
        <p14:creationId xmlns:p14="http://schemas.microsoft.com/office/powerpoint/2010/main" val="348841769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6A422-5B84-A1FA-1F37-0BF979C7D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4F03358F-7F70-28E9-9A04-E4B45B134B2D}"/>
              </a:ext>
            </a:extLst>
          </p:cNvPr>
          <p:cNvSpPr txBox="1"/>
          <p:nvPr/>
        </p:nvSpPr>
        <p:spPr>
          <a:xfrm>
            <a:off x="2663743" y="403105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2DF38AC7-E540-B00F-3BDE-5E9117BD47F0}"/>
              </a:ext>
            </a:extLst>
          </p:cNvPr>
          <p:cNvSpPr txBox="1"/>
          <p:nvPr/>
        </p:nvSpPr>
        <p:spPr>
          <a:xfrm>
            <a:off x="6710082" y="334831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0952118E-458D-0815-BEE7-34AED748E235}"/>
              </a:ext>
            </a:extLst>
          </p:cNvPr>
          <p:cNvSpPr txBox="1"/>
          <p:nvPr/>
        </p:nvSpPr>
        <p:spPr>
          <a:xfrm>
            <a:off x="11153553" y="636890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4D34E208-7243-B3B3-467B-8D941072A1BF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3" name="מציין מיקום תוכן 5">
            <a:extLst>
              <a:ext uri="{FF2B5EF4-FFF2-40B4-BE49-F238E27FC236}">
                <a16:creationId xmlns:a16="http://schemas.microsoft.com/office/drawing/2014/main" id="{03F6B347-53DA-5B02-5CE8-974D1CF353B3}"/>
              </a:ext>
            </a:extLst>
          </p:cNvPr>
          <p:cNvSpPr txBox="1">
            <a:spLocks/>
          </p:cNvSpPr>
          <p:nvPr/>
        </p:nvSpPr>
        <p:spPr>
          <a:xfrm>
            <a:off x="5772149" y="1628977"/>
            <a:ext cx="5954395" cy="1845743"/>
          </a:xfrm>
          <a:prstGeom prst="rect">
            <a:avLst/>
          </a:prstGeom>
        </p:spPr>
        <p:txBody>
          <a:bodyPr rtlCol="1"/>
          <a:lstStyle>
            <a:lvl1pPr marL="266700" indent="-2667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2925" indent="-276225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96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63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430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לכל משתמש בעת הכניסה לאפליקציה יש עמוד פרופיל אישי עם הפרטים שלו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(עפ"י מה שהכניס בהרשמה, מלבד הנתמך אשר פרטיו חסויים לנו)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he-IL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he-IL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4457D6DD-0C80-4564-BBEF-92EAA979FF2B}"/>
              </a:ext>
            </a:extLst>
          </p:cNvPr>
          <p:cNvSpPr txBox="1">
            <a:spLocks/>
          </p:cNvSpPr>
          <p:nvPr/>
        </p:nvSpPr>
        <p:spPr>
          <a:xfrm>
            <a:off x="5772150" y="569292"/>
            <a:ext cx="5954395" cy="817547"/>
          </a:xfrm>
          <a:prstGeom prst="rect">
            <a:avLst/>
          </a:prstGeo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>
            <a:defPPr algn="r" rtl="1">
              <a:defRPr lang="he-il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540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he-IL" dirty="0"/>
              <a:t>דף פרופיל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0A07F8B-B4B1-264C-83A6-75C415390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60" y="1428647"/>
            <a:ext cx="1911448" cy="400070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E3314AFF-FECE-B36A-A81D-B06CBC023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134" y="1409596"/>
            <a:ext cx="1930499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3683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6C61F-0147-F731-EEA6-E1B7D0B52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31E2F2DE-04E3-C7B7-13DC-7313FFF25A4C}"/>
              </a:ext>
            </a:extLst>
          </p:cNvPr>
          <p:cNvSpPr txBox="1"/>
          <p:nvPr/>
        </p:nvSpPr>
        <p:spPr>
          <a:xfrm>
            <a:off x="2663743" y="403105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F6A98AE3-D1BD-C220-6897-4ADE234090D1}"/>
              </a:ext>
            </a:extLst>
          </p:cNvPr>
          <p:cNvSpPr txBox="1"/>
          <p:nvPr/>
        </p:nvSpPr>
        <p:spPr>
          <a:xfrm>
            <a:off x="6710082" y="334831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0CCD056-D29C-003E-1F48-4F5225DA33CE}"/>
              </a:ext>
            </a:extLst>
          </p:cNvPr>
          <p:cNvSpPr txBox="1"/>
          <p:nvPr/>
        </p:nvSpPr>
        <p:spPr>
          <a:xfrm>
            <a:off x="11153553" y="636890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C6748BBB-835D-554A-A760-E3C03D76FA77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3" name="מציין מיקום תוכן 5">
            <a:extLst>
              <a:ext uri="{FF2B5EF4-FFF2-40B4-BE49-F238E27FC236}">
                <a16:creationId xmlns:a16="http://schemas.microsoft.com/office/drawing/2014/main" id="{FAA57E25-7361-A9F3-6F4E-29850A8A4EAA}"/>
              </a:ext>
            </a:extLst>
          </p:cNvPr>
          <p:cNvSpPr txBox="1">
            <a:spLocks/>
          </p:cNvSpPr>
          <p:nvPr/>
        </p:nvSpPr>
        <p:spPr>
          <a:xfrm>
            <a:off x="5556425" y="1628977"/>
            <a:ext cx="6170120" cy="4840733"/>
          </a:xfrm>
          <a:prstGeom prst="rect">
            <a:avLst/>
          </a:prstGeom>
        </p:spPr>
        <p:txBody>
          <a:bodyPr rtlCol="1"/>
          <a:lstStyle>
            <a:lvl1pPr marL="266700" indent="-2667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2925" indent="-276225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96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63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430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תפקיד התורם הוא להוסיף תרומות מזון.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על התורם לתת שם לתרומה, תיאור, לסמן כשרות ואלרגיות רלוונטיות ותמונה של התרומה.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he-IL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ברגע שביצע את התרומה היא מתווספת לרשימת התרומות.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he-IL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התורם יכול לראות את רשימת כל התרומות שלו</a:t>
            </a:r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4ABA0146-34BF-841E-79B6-1A384396CB3C}"/>
              </a:ext>
            </a:extLst>
          </p:cNvPr>
          <p:cNvSpPr txBox="1">
            <a:spLocks/>
          </p:cNvSpPr>
          <p:nvPr/>
        </p:nvSpPr>
        <p:spPr>
          <a:xfrm>
            <a:off x="5772150" y="569292"/>
            <a:ext cx="5954395" cy="817547"/>
          </a:xfrm>
          <a:prstGeom prst="rect">
            <a:avLst/>
          </a:prstGeo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>
            <a:defPPr algn="r" rtl="1">
              <a:defRPr lang="he-il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540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he-IL" dirty="0"/>
              <a:t>פיצ'רים של תורם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AC0BA21D-3309-0949-8EF0-167106591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482" y="548639"/>
            <a:ext cx="2743201" cy="576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8096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37B80-C8AC-99C2-956F-FD983D26E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9CFEC777-B5D5-EAA0-D099-40ADC08EE3AE}"/>
              </a:ext>
            </a:extLst>
          </p:cNvPr>
          <p:cNvSpPr txBox="1"/>
          <p:nvPr/>
        </p:nvSpPr>
        <p:spPr>
          <a:xfrm>
            <a:off x="2663743" y="403105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0A6658A4-2E0F-E56A-3589-D249CF9B6A20}"/>
              </a:ext>
            </a:extLst>
          </p:cNvPr>
          <p:cNvSpPr txBox="1"/>
          <p:nvPr/>
        </p:nvSpPr>
        <p:spPr>
          <a:xfrm>
            <a:off x="6710082" y="334831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F259B21-53DA-5F71-408C-496459141FE8}"/>
              </a:ext>
            </a:extLst>
          </p:cNvPr>
          <p:cNvSpPr txBox="1"/>
          <p:nvPr/>
        </p:nvSpPr>
        <p:spPr>
          <a:xfrm>
            <a:off x="11153553" y="636890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1C821258-487A-3E04-FB86-25A0B3A78796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4" name="מציין מיקום תוכן 5">
            <a:extLst>
              <a:ext uri="{FF2B5EF4-FFF2-40B4-BE49-F238E27FC236}">
                <a16:creationId xmlns:a16="http://schemas.microsoft.com/office/drawing/2014/main" id="{283EBEA1-0DC5-0592-7464-B58327B75008}"/>
              </a:ext>
            </a:extLst>
          </p:cNvPr>
          <p:cNvSpPr txBox="1">
            <a:spLocks/>
          </p:cNvSpPr>
          <p:nvPr/>
        </p:nvSpPr>
        <p:spPr>
          <a:xfrm>
            <a:off x="4864231" y="1628977"/>
            <a:ext cx="6862314" cy="1845743"/>
          </a:xfrm>
          <a:prstGeom prst="rect">
            <a:avLst/>
          </a:prstGeom>
        </p:spPr>
        <p:txBody>
          <a:bodyPr rtlCol="1"/>
          <a:lstStyle>
            <a:lvl1pPr marL="266700" indent="-2667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2925" indent="-276225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96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63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430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הנתמך נכנס לאפליקציה ושם הוא רואה את רשימת כל התרומות.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במידה וישנה תרומה שהוא מעוניין בה, הוא יכול "להזמין" אותה.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לאחר ההזמנה, אותה תרומה נכנסת לרשימה הזמנות שמחכות למשלוח.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he-IL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תרומה שהוזמנה נמחקת מרשימת התרומות ועוברת לרשימת ההזמנות.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he-IL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1C595A5F-EF08-04C7-0553-8AE0C9508386}"/>
              </a:ext>
            </a:extLst>
          </p:cNvPr>
          <p:cNvSpPr txBox="1">
            <a:spLocks/>
          </p:cNvSpPr>
          <p:nvPr/>
        </p:nvSpPr>
        <p:spPr>
          <a:xfrm>
            <a:off x="5772150" y="569292"/>
            <a:ext cx="5954395" cy="817547"/>
          </a:xfrm>
          <a:prstGeom prst="rect">
            <a:avLst/>
          </a:prstGeo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>
            <a:defPPr algn="r" rtl="1">
              <a:defRPr lang="he-il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540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he-IL" dirty="0"/>
              <a:t>פיצ'רים של נתמך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A940E7A-24AA-A2CC-3207-0D6FA53FF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897" y="677776"/>
            <a:ext cx="2548788" cy="533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5802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BA7F665-80EE-4503-AEF8-83FD1987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752" y="576261"/>
            <a:ext cx="3631617" cy="810577"/>
          </a:xfr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/>
          <a:p>
            <a:r>
              <a:rPr lang="he-IL" sz="5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הצוות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546F736D-1910-4E6F-9F86-9A9B0FCF4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168637"/>
            <a:ext cx="432000" cy="432000"/>
          </a:xfrm>
        </p:spPr>
        <p:txBody>
          <a:bodyPr rtlCol="1"/>
          <a:lstStyle/>
          <a:p>
            <a:pPr algn="ctr" rtl="1"/>
            <a:fld id="{19B51A1E-902D-48AF-9020-955120F399B6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 rtl="1"/>
              <a:t>2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ED51BBC6-7ADB-484D-814E-D556AF163BE3}"/>
              </a:ext>
            </a:extLst>
          </p:cNvPr>
          <p:cNvSpPr txBox="1"/>
          <p:nvPr/>
        </p:nvSpPr>
        <p:spPr>
          <a:xfrm>
            <a:off x="3096798" y="4513245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1982E713-96A1-3449-910F-7CAA360ECB4B}"/>
              </a:ext>
            </a:extLst>
          </p:cNvPr>
          <p:cNvSpPr txBox="1"/>
          <p:nvPr/>
        </p:nvSpPr>
        <p:spPr>
          <a:xfrm>
            <a:off x="5828405" y="3846506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4DA754B-44A7-5746-A910-4DCC5CBA0C64}"/>
              </a:ext>
            </a:extLst>
          </p:cNvPr>
          <p:cNvSpPr txBox="1"/>
          <p:nvPr/>
        </p:nvSpPr>
        <p:spPr>
          <a:xfrm>
            <a:off x="11153553" y="636890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45ECD1E5-1DB2-BD4C-9280-D70716275D50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pic>
        <p:nvPicPr>
          <p:cNvPr id="1026" name="Picture 2" descr="Profile photo of Liav Levi">
            <a:extLst>
              <a:ext uri="{FF2B5EF4-FFF2-40B4-BE49-F238E27FC236}">
                <a16:creationId xmlns:a16="http://schemas.microsoft.com/office/drawing/2014/main" id="{F98F429E-6791-B8B6-D623-3F73A0286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129" y="2665510"/>
            <a:ext cx="2229288" cy="22292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1334B6-347F-76C3-3A03-051FB781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585" y="2590336"/>
            <a:ext cx="2229287" cy="22292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of Batel Yerushalmi">
            <a:extLst>
              <a:ext uri="{FF2B5EF4-FFF2-40B4-BE49-F238E27FC236}">
                <a16:creationId xmlns:a16="http://schemas.microsoft.com/office/drawing/2014/main" id="{4B338E20-989F-A88C-68E2-550FE3552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4" r="9908" b="17991"/>
          <a:stretch/>
        </p:blipFill>
        <p:spPr bwMode="auto">
          <a:xfrm>
            <a:off x="9050111" y="2593332"/>
            <a:ext cx="2229287" cy="22984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1CE391EE-98A4-60DF-8711-3F13D861D8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1543"/>
          <a:stretch/>
        </p:blipFill>
        <p:spPr>
          <a:xfrm>
            <a:off x="838580" y="2665510"/>
            <a:ext cx="2112512" cy="21541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754F8047-F584-A66F-2E30-CD55326875A0}"/>
              </a:ext>
            </a:extLst>
          </p:cNvPr>
          <p:cNvSpPr txBox="1"/>
          <p:nvPr/>
        </p:nvSpPr>
        <p:spPr>
          <a:xfrm>
            <a:off x="8784849" y="4910800"/>
            <a:ext cx="2927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בת אל כהן</a:t>
            </a: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1A0DE708-2BF9-F426-64BB-317C87F59138}"/>
              </a:ext>
            </a:extLst>
          </p:cNvPr>
          <p:cNvSpPr txBox="1"/>
          <p:nvPr/>
        </p:nvSpPr>
        <p:spPr>
          <a:xfrm>
            <a:off x="6414305" y="4910800"/>
            <a:ext cx="19066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ליאב לוי</a:t>
            </a: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ABEBE7E8-05F3-C5BA-E2AB-CFDE5881147E}"/>
              </a:ext>
            </a:extLst>
          </p:cNvPr>
          <p:cNvSpPr txBox="1"/>
          <p:nvPr/>
        </p:nvSpPr>
        <p:spPr>
          <a:xfrm>
            <a:off x="3736746" y="4838300"/>
            <a:ext cx="19066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יעל גבאי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3E5F6EF8-CA53-AF0E-6B1E-5DE89C9413FC}"/>
              </a:ext>
            </a:extLst>
          </p:cNvPr>
          <p:cNvSpPr txBox="1"/>
          <p:nvPr/>
        </p:nvSpPr>
        <p:spPr>
          <a:xfrm>
            <a:off x="723675" y="4876628"/>
            <a:ext cx="2342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יוליה וכניש (כץ)</a:t>
            </a: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754F8047-F584-A66F-2E30-CD55326875A0}"/>
              </a:ext>
            </a:extLst>
          </p:cNvPr>
          <p:cNvSpPr txBox="1"/>
          <p:nvPr/>
        </p:nvSpPr>
        <p:spPr>
          <a:xfrm>
            <a:off x="8775853" y="5292859"/>
            <a:ext cx="2927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Front</a:t>
            </a:r>
            <a:endParaRPr lang="he-IL" sz="2400" dirty="0">
              <a:solidFill>
                <a:srgbClr val="000000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3EAC27A3-5260-DA15-F3B4-F56C6EE84F05}"/>
              </a:ext>
            </a:extLst>
          </p:cNvPr>
          <p:cNvSpPr txBox="1"/>
          <p:nvPr/>
        </p:nvSpPr>
        <p:spPr>
          <a:xfrm>
            <a:off x="5970798" y="5234141"/>
            <a:ext cx="2927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Back</a:t>
            </a:r>
            <a:endParaRPr lang="he-IL" sz="2400" dirty="0">
              <a:solidFill>
                <a:srgbClr val="000000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50A5A1D7-C515-A79D-F84A-048C55B61974}"/>
              </a:ext>
            </a:extLst>
          </p:cNvPr>
          <p:cNvSpPr txBox="1"/>
          <p:nvPr/>
        </p:nvSpPr>
        <p:spPr>
          <a:xfrm>
            <a:off x="3209438" y="5178066"/>
            <a:ext cx="2927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Front</a:t>
            </a:r>
            <a:endParaRPr lang="he-IL" sz="2400" dirty="0">
              <a:solidFill>
                <a:srgbClr val="000000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18928829-DDFC-1B3D-78EF-8BE83064A5C1}"/>
              </a:ext>
            </a:extLst>
          </p:cNvPr>
          <p:cNvSpPr txBox="1"/>
          <p:nvPr/>
        </p:nvSpPr>
        <p:spPr>
          <a:xfrm>
            <a:off x="404383" y="5154393"/>
            <a:ext cx="2927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Front</a:t>
            </a:r>
            <a:endParaRPr lang="he-IL" sz="2400" dirty="0">
              <a:solidFill>
                <a:srgbClr val="000000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9380241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18EC9-159A-B820-C831-8661813DB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54BC3589-B5E5-4DCD-47CC-41886BE3BC3E}"/>
              </a:ext>
            </a:extLst>
          </p:cNvPr>
          <p:cNvSpPr txBox="1"/>
          <p:nvPr/>
        </p:nvSpPr>
        <p:spPr>
          <a:xfrm>
            <a:off x="2663743" y="403105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D8F0E2EF-1FAC-EA98-01D1-654218FEFE4B}"/>
              </a:ext>
            </a:extLst>
          </p:cNvPr>
          <p:cNvSpPr txBox="1"/>
          <p:nvPr/>
        </p:nvSpPr>
        <p:spPr>
          <a:xfrm>
            <a:off x="6710082" y="334831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0E3BAC87-2282-4769-129C-A0E1C2871F79}"/>
              </a:ext>
            </a:extLst>
          </p:cNvPr>
          <p:cNvSpPr txBox="1"/>
          <p:nvPr/>
        </p:nvSpPr>
        <p:spPr>
          <a:xfrm>
            <a:off x="11153553" y="636890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5BB5FCE5-E644-CBC7-AD90-DCEE1B5F1DC0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3" name="מציין מיקום תוכן 5">
            <a:extLst>
              <a:ext uri="{FF2B5EF4-FFF2-40B4-BE49-F238E27FC236}">
                <a16:creationId xmlns:a16="http://schemas.microsoft.com/office/drawing/2014/main" id="{503C4DBA-1D41-312A-4E11-44E6446A6A5A}"/>
              </a:ext>
            </a:extLst>
          </p:cNvPr>
          <p:cNvSpPr txBox="1">
            <a:spLocks/>
          </p:cNvSpPr>
          <p:nvPr/>
        </p:nvSpPr>
        <p:spPr>
          <a:xfrm>
            <a:off x="5015060" y="1628977"/>
            <a:ext cx="6711485" cy="1845743"/>
          </a:xfrm>
          <a:prstGeom prst="rect">
            <a:avLst/>
          </a:prstGeom>
        </p:spPr>
        <p:txBody>
          <a:bodyPr rtlCol="1"/>
          <a:lstStyle>
            <a:lvl1pPr marL="266700" indent="-2667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2925" indent="-276225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96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63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430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תפקיד המתנדב הוא להיות שליח לתרומות שהוזמנו.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המתנדב נכנס לאפליקציה ורואה את רשימת ההזמנות.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במידה ויש הזמנה שהוא יכול לעשות לה את המשלוח הוא בוחר אותה.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ברגע שבחר לקיים משלוח, ההזמנה יורדת מהרשימה.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(נשמרת במסד אך לא תופיע למתנדבים)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he-IL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3B1FC589-439B-95F1-5A19-A5F50C7A301A}"/>
              </a:ext>
            </a:extLst>
          </p:cNvPr>
          <p:cNvSpPr txBox="1">
            <a:spLocks/>
          </p:cNvSpPr>
          <p:nvPr/>
        </p:nvSpPr>
        <p:spPr>
          <a:xfrm>
            <a:off x="3297382" y="569292"/>
            <a:ext cx="8429164" cy="817547"/>
          </a:xfrm>
          <a:prstGeom prst="rect">
            <a:avLst/>
          </a:prstGeo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>
            <a:defPPr algn="r" rtl="1">
              <a:defRPr lang="he-il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540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he-IL" dirty="0"/>
              <a:t>פיצ'רים של מתנדב: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2585295-B9D4-CD1A-E835-E3059936E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306" y="569292"/>
            <a:ext cx="2558151" cy="540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5381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18E16-48D2-3C4C-BA0C-0D3975E8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1973D1D4-7E4D-10D4-7A34-D48887D85FBD}"/>
              </a:ext>
            </a:extLst>
          </p:cNvPr>
          <p:cNvSpPr txBox="1"/>
          <p:nvPr/>
        </p:nvSpPr>
        <p:spPr>
          <a:xfrm>
            <a:off x="2663743" y="403105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16CC15C5-A9ED-7CB6-0119-2FEC934E347B}"/>
              </a:ext>
            </a:extLst>
          </p:cNvPr>
          <p:cNvSpPr txBox="1"/>
          <p:nvPr/>
        </p:nvSpPr>
        <p:spPr>
          <a:xfrm>
            <a:off x="6710082" y="334831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27AD8DBB-101F-CA88-C404-B48481E1AB6D}"/>
              </a:ext>
            </a:extLst>
          </p:cNvPr>
          <p:cNvSpPr txBox="1"/>
          <p:nvPr/>
        </p:nvSpPr>
        <p:spPr>
          <a:xfrm>
            <a:off x="11153553" y="636890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840AFD58-E604-89EE-D04E-6C0BE7B455B0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3" name="מציין מיקום תוכן 5">
            <a:extLst>
              <a:ext uri="{FF2B5EF4-FFF2-40B4-BE49-F238E27FC236}">
                <a16:creationId xmlns:a16="http://schemas.microsoft.com/office/drawing/2014/main" id="{C6F7519A-9EF4-D74E-6A21-99CA888D4A81}"/>
              </a:ext>
            </a:extLst>
          </p:cNvPr>
          <p:cNvSpPr txBox="1">
            <a:spLocks/>
          </p:cNvSpPr>
          <p:nvPr/>
        </p:nvSpPr>
        <p:spPr>
          <a:xfrm>
            <a:off x="85864" y="1628977"/>
            <a:ext cx="11640681" cy="4265796"/>
          </a:xfrm>
          <a:prstGeom prst="rect">
            <a:avLst/>
          </a:prstGeom>
        </p:spPr>
        <p:txBody>
          <a:bodyPr rtlCol="1"/>
          <a:lstStyle>
            <a:lvl1pPr marL="266700" indent="-2667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2925" indent="-276225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96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63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430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925" indent="-457200">
              <a:buBlip>
                <a:blip r:embed="rId3"/>
              </a:buBlip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בניית מערכת </a:t>
            </a:r>
            <a:r>
              <a:rPr lang="he-IL" sz="28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נוטיפיקציות</a:t>
            </a: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למכשירים הסלולריים מהשרת(כנראה נבנה מיקרו</a:t>
            </a:r>
            <a:b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סרוויס ב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 spring</a:t>
            </a: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ונשתמש בשירותי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aws</a:t>
            </a: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42925" indent="-457200">
              <a:buBlip>
                <a:blip r:embed="rId3"/>
              </a:buBlip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הוספת אופציה של איסוף עצמי לנתמך</a:t>
            </a:r>
          </a:p>
          <a:p>
            <a:pPr marL="542925" indent="-457200">
              <a:buBlip>
                <a:blip r:embed="rId3"/>
              </a:buBlip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יצירת פרופיל הרשמה משולב לתורם שיכול להיות גם מתנדב ולבצע את המשלוח</a:t>
            </a:r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398510BA-0ACC-B97B-D7B4-5176C1D5677A}"/>
              </a:ext>
            </a:extLst>
          </p:cNvPr>
          <p:cNvSpPr txBox="1">
            <a:spLocks/>
          </p:cNvSpPr>
          <p:nvPr/>
        </p:nvSpPr>
        <p:spPr>
          <a:xfrm>
            <a:off x="1773382" y="569292"/>
            <a:ext cx="9953164" cy="817547"/>
          </a:xfrm>
          <a:prstGeom prst="rect">
            <a:avLst/>
          </a:prstGeo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>
            <a:defPPr algn="r" rtl="1">
              <a:defRPr lang="he-il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540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he-IL" dirty="0"/>
              <a:t>פיצ'רים שטרם מומשו</a:t>
            </a:r>
          </a:p>
        </p:txBody>
      </p:sp>
    </p:spTree>
    <p:extLst>
      <p:ext uri="{BB962C8B-B14F-4D97-AF65-F5344CB8AC3E}">
        <p14:creationId xmlns:p14="http://schemas.microsoft.com/office/powerpoint/2010/main" val="293035129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DD416-F0D6-A77A-3ABE-4BF25AA9D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B7C62B0C-60A2-2608-4F25-0D3C2B1164FA}"/>
              </a:ext>
            </a:extLst>
          </p:cNvPr>
          <p:cNvSpPr txBox="1"/>
          <p:nvPr/>
        </p:nvSpPr>
        <p:spPr>
          <a:xfrm>
            <a:off x="2663743" y="403105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833ADDA6-07A1-2FEA-948B-B706A09ECCE5}"/>
              </a:ext>
            </a:extLst>
          </p:cNvPr>
          <p:cNvSpPr txBox="1"/>
          <p:nvPr/>
        </p:nvSpPr>
        <p:spPr>
          <a:xfrm>
            <a:off x="6710082" y="334831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B64F7ED-2BB9-B0BA-4C05-AA2CBD5AED05}"/>
              </a:ext>
            </a:extLst>
          </p:cNvPr>
          <p:cNvSpPr txBox="1"/>
          <p:nvPr/>
        </p:nvSpPr>
        <p:spPr>
          <a:xfrm>
            <a:off x="11153553" y="636890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36C99BAB-CDA4-56DB-3774-E817499113E0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pic>
        <p:nvPicPr>
          <p:cNvPr id="4" name="תמונה 3" descr="תמונה שמכילה תרשים, שרטוט, טקסט, קו&#10;&#10;התיאור נוצר באופן אוטומטי">
            <a:extLst>
              <a:ext uri="{FF2B5EF4-FFF2-40B4-BE49-F238E27FC236}">
                <a16:creationId xmlns:a16="http://schemas.microsoft.com/office/drawing/2014/main" id="{41087BAF-E016-327D-743D-CA92329F0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788" y="1239548"/>
            <a:ext cx="7496175" cy="5781675"/>
          </a:xfrm>
          <a:prstGeom prst="rect">
            <a:avLst/>
          </a:prstGeom>
        </p:spPr>
      </p:pic>
      <p:sp>
        <p:nvSpPr>
          <p:cNvPr id="3" name="כותרת 1">
            <a:extLst>
              <a:ext uri="{FF2B5EF4-FFF2-40B4-BE49-F238E27FC236}">
                <a16:creationId xmlns:a16="http://schemas.microsoft.com/office/drawing/2014/main" id="{F43C0E7A-1CAF-27D8-7611-B31D9A34C8D2}"/>
              </a:ext>
            </a:extLst>
          </p:cNvPr>
          <p:cNvSpPr txBox="1">
            <a:spLocks/>
          </p:cNvSpPr>
          <p:nvPr/>
        </p:nvSpPr>
        <p:spPr>
          <a:xfrm>
            <a:off x="3469546" y="422001"/>
            <a:ext cx="8290619" cy="817547"/>
          </a:xfrm>
          <a:prstGeom prst="rect">
            <a:avLst/>
          </a:prstGeo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>
            <a:defPPr algn="r" rtl="1">
              <a:defRPr lang="he-il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540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he-IL" sz="4400" dirty="0"/>
              <a:t>אופן פעולת המערכת</a:t>
            </a:r>
            <a:r>
              <a:rPr lang="en-US" sz="4400" dirty="0"/>
              <a:t>/</a:t>
            </a:r>
          </a:p>
          <a:p>
            <a:r>
              <a:rPr lang="en-US" sz="4400" dirty="0"/>
              <a:t> use-case diagram                </a:t>
            </a:r>
            <a:endParaRPr lang="he-IL" sz="4400" dirty="0"/>
          </a:p>
        </p:txBody>
      </p:sp>
    </p:spTree>
    <p:extLst>
      <p:ext uri="{BB962C8B-B14F-4D97-AF65-F5344CB8AC3E}">
        <p14:creationId xmlns:p14="http://schemas.microsoft.com/office/powerpoint/2010/main" val="298339580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CF221-B4E3-62FA-7FE3-22544BA9E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3BE9AC05-7E1A-A2E5-81E9-5B7CFB90A937}"/>
              </a:ext>
            </a:extLst>
          </p:cNvPr>
          <p:cNvSpPr txBox="1"/>
          <p:nvPr/>
        </p:nvSpPr>
        <p:spPr>
          <a:xfrm>
            <a:off x="2663743" y="403105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02D5037A-826D-79C6-696A-56F29037F01F}"/>
              </a:ext>
            </a:extLst>
          </p:cNvPr>
          <p:cNvSpPr txBox="1"/>
          <p:nvPr/>
        </p:nvSpPr>
        <p:spPr>
          <a:xfrm>
            <a:off x="6710082" y="334831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FB43A10-E6B9-D7ED-84F3-62711011A020}"/>
              </a:ext>
            </a:extLst>
          </p:cNvPr>
          <p:cNvSpPr txBox="1"/>
          <p:nvPr/>
        </p:nvSpPr>
        <p:spPr>
          <a:xfrm>
            <a:off x="11153553" y="636890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83EC2248-1A16-FF80-AA84-C6746E24A7A6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3" name="מציין מיקום תוכן 5">
            <a:extLst>
              <a:ext uri="{FF2B5EF4-FFF2-40B4-BE49-F238E27FC236}">
                <a16:creationId xmlns:a16="http://schemas.microsoft.com/office/drawing/2014/main" id="{1BDD6CBB-972C-A19A-40A0-9067D0E73787}"/>
              </a:ext>
            </a:extLst>
          </p:cNvPr>
          <p:cNvSpPr txBox="1">
            <a:spLocks/>
          </p:cNvSpPr>
          <p:nvPr/>
        </p:nvSpPr>
        <p:spPr>
          <a:xfrm>
            <a:off x="7183226" y="1628977"/>
            <a:ext cx="4543320" cy="1845743"/>
          </a:xfrm>
          <a:prstGeom prst="rect">
            <a:avLst/>
          </a:prstGeom>
        </p:spPr>
        <p:txBody>
          <a:bodyPr rtlCol="1"/>
          <a:lstStyle>
            <a:lvl1pPr marL="266700" indent="-2667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2925" indent="-276225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96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63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430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המערכת בנויה בצד שרת וצד לקוח על מנת שנוכל לרכוש מהקורס כמה שיותר ידע</a:t>
            </a:r>
            <a:b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נפרט על המערכות בשקופיות הבאות</a:t>
            </a:r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F86BB911-EFCC-A66B-4AA6-1F7F196772E9}"/>
              </a:ext>
            </a:extLst>
          </p:cNvPr>
          <p:cNvSpPr txBox="1">
            <a:spLocks/>
          </p:cNvSpPr>
          <p:nvPr/>
        </p:nvSpPr>
        <p:spPr>
          <a:xfrm>
            <a:off x="5772150" y="569292"/>
            <a:ext cx="5954395" cy="817547"/>
          </a:xfrm>
          <a:prstGeom prst="rect">
            <a:avLst/>
          </a:prstGeo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>
            <a:defPPr algn="r" rtl="1">
              <a:defRPr lang="he-il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540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he-IL" dirty="0"/>
              <a:t>מבנה המערכת</a:t>
            </a:r>
          </a:p>
        </p:txBody>
      </p:sp>
      <p:pic>
        <p:nvPicPr>
          <p:cNvPr id="5" name="תמונה 4" descr="תמונה שמכילה טקסט, תרשים, קו, מקביל">
            <a:extLst>
              <a:ext uri="{FF2B5EF4-FFF2-40B4-BE49-F238E27FC236}">
                <a16:creationId xmlns:a16="http://schemas.microsoft.com/office/drawing/2014/main" id="{981D08E5-B252-269A-1A33-9026F1CE2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693" y="237344"/>
            <a:ext cx="4398598" cy="6474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22C1CD8B-1045-1D37-F35D-D6EDC0BBC655}"/>
              </a:ext>
            </a:extLst>
          </p:cNvPr>
          <p:cNvSpPr/>
          <p:nvPr/>
        </p:nvSpPr>
        <p:spPr>
          <a:xfrm>
            <a:off x="4381500" y="1956111"/>
            <a:ext cx="270578" cy="876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1EC800-9710-1E36-364A-BFD404DAAC6B}"/>
              </a:ext>
            </a:extLst>
          </p:cNvPr>
          <p:cNvSpPr/>
          <p:nvPr/>
        </p:nvSpPr>
        <p:spPr>
          <a:xfrm>
            <a:off x="6021391" y="5825765"/>
            <a:ext cx="1736869" cy="92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456466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5220B-3321-0C96-761D-702503B6C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597C6C3E-F63C-3C51-82C0-2235BED974DA}"/>
              </a:ext>
            </a:extLst>
          </p:cNvPr>
          <p:cNvSpPr txBox="1"/>
          <p:nvPr/>
        </p:nvSpPr>
        <p:spPr>
          <a:xfrm>
            <a:off x="2663743" y="403105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2AB01F6B-B761-3394-881B-598D02EA5ECE}"/>
              </a:ext>
            </a:extLst>
          </p:cNvPr>
          <p:cNvSpPr txBox="1"/>
          <p:nvPr/>
        </p:nvSpPr>
        <p:spPr>
          <a:xfrm>
            <a:off x="6710082" y="334831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54C642A-2A9E-971C-BA9C-F1A0DAA9268C}"/>
              </a:ext>
            </a:extLst>
          </p:cNvPr>
          <p:cNvSpPr txBox="1"/>
          <p:nvPr/>
        </p:nvSpPr>
        <p:spPr>
          <a:xfrm>
            <a:off x="11153553" y="636890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230056DD-5CB1-684F-3203-1E09CA6B13D7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3" name="מציין מיקום תוכן 5">
            <a:extLst>
              <a:ext uri="{FF2B5EF4-FFF2-40B4-BE49-F238E27FC236}">
                <a16:creationId xmlns:a16="http://schemas.microsoft.com/office/drawing/2014/main" id="{735862FD-D0D0-FD2E-92A6-FBAA6A015E7D}"/>
              </a:ext>
            </a:extLst>
          </p:cNvPr>
          <p:cNvSpPr txBox="1">
            <a:spLocks/>
          </p:cNvSpPr>
          <p:nvPr/>
        </p:nvSpPr>
        <p:spPr>
          <a:xfrm>
            <a:off x="942680" y="1628977"/>
            <a:ext cx="10783865" cy="3626604"/>
          </a:xfrm>
          <a:prstGeom prst="rect">
            <a:avLst/>
          </a:prstGeom>
        </p:spPr>
        <p:txBody>
          <a:bodyPr rtlCol="1"/>
          <a:lstStyle>
            <a:lvl1pPr marL="266700" indent="-2667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2925" indent="-276225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96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63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430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בחרנו ל-</a:t>
            </a:r>
            <a:r>
              <a:rPr lang="en-US" sz="2800" dirty="0">
                <a:solidFill>
                  <a:schemeClr val="tx1"/>
                </a:solidFill>
                <a:latin typeface="Amasis MT Pro Black" panose="020F05020202040302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Back end</a:t>
            </a:r>
            <a:r>
              <a:rPr lang="he-IL" sz="2800" dirty="0">
                <a:solidFill>
                  <a:schemeClr val="tx1"/>
                </a:solidFill>
                <a:latin typeface="Amasis MT Pro Black" panose="020F0502020204030204" pitchFamily="18" charset="0"/>
                <a:ea typeface="ADLaM Display" panose="020F0502020204030204" pitchFamily="2" charset="0"/>
                <a:cs typeface="Calibri" panose="020F0502020204030204" pitchFamily="34" charset="0"/>
              </a:rPr>
              <a:t> </a:t>
            </a: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לעבוד ב </a:t>
            </a:r>
            <a:r>
              <a:rPr lang="en-US" sz="2800" dirty="0" err="1">
                <a:solidFill>
                  <a:schemeClr val="tx1"/>
                </a:solidFill>
                <a:latin typeface="Amasis MT Pro Black" panose="02040A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node.ts</a:t>
            </a:r>
            <a:r>
              <a:rPr lang="he-IL" sz="2800" dirty="0">
                <a:solidFill>
                  <a:schemeClr val="tx1"/>
                </a:solidFill>
                <a:latin typeface="Amasis MT Pro Black" panose="02040A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בשביל ההתממשקות הטובה שיש ל-</a:t>
            </a:r>
            <a:r>
              <a:rPr lang="en-US" sz="2800" dirty="0">
                <a:solidFill>
                  <a:schemeClr val="tx1"/>
                </a:solidFill>
                <a:latin typeface="Amasis MT Pro Black" panose="02040A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node</a:t>
            </a: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עם פרונט וכי רצינו </a:t>
            </a:r>
            <a:r>
              <a:rPr lang="en-US" sz="2800" dirty="0">
                <a:solidFill>
                  <a:schemeClr val="tx1"/>
                </a:solidFill>
                <a:latin typeface="Amasis MT Pro Black" panose="02040A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declared data type</a:t>
            </a:r>
            <a:r>
              <a:rPr lang="he-IL" sz="2800" dirty="0">
                <a:solidFill>
                  <a:schemeClr val="tx1"/>
                </a:solidFill>
                <a:latin typeface="Amasis MT Pro Black" panose="02040A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הרמנו שרת אמיתי ורץ על ענן על מנת לאפשר התממשקות בין מכשירים שונים ללא התערבות מסד נתונים בכל פעם ועל מנת למנוע עומס ודד-לוקים בשאיפה נוסיף בהמשך מערכת </a:t>
            </a:r>
            <a:r>
              <a:rPr lang="en-US" sz="2800" dirty="0">
                <a:solidFill>
                  <a:schemeClr val="tx1"/>
                </a:solidFill>
                <a:latin typeface="Amasis MT Pro Black" panose="02040A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caching</a:t>
            </a: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בשרת בחרנו בשרת </a:t>
            </a:r>
            <a:r>
              <a:rPr lang="en-US" sz="2800" dirty="0">
                <a:solidFill>
                  <a:schemeClr val="tx1"/>
                </a:solidFill>
                <a:latin typeface="Amasis MT Pro Black" panose="02040A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render.com</a:t>
            </a:r>
            <a:r>
              <a:rPr lang="he-IL" sz="2800" dirty="0">
                <a:solidFill>
                  <a:schemeClr val="tx1"/>
                </a:solidFill>
                <a:latin typeface="Amasis MT Pro Black" panose="02040A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מכיוון שהוא נותן את המענה הטוב ביותר בהתחשב היותו חינמי</a:t>
            </a:r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4F64DEDB-230F-F4EF-F34A-44FD0EE3BC56}"/>
              </a:ext>
            </a:extLst>
          </p:cNvPr>
          <p:cNvSpPr txBox="1">
            <a:spLocks/>
          </p:cNvSpPr>
          <p:nvPr/>
        </p:nvSpPr>
        <p:spPr>
          <a:xfrm>
            <a:off x="5772150" y="569292"/>
            <a:ext cx="5954395" cy="817547"/>
          </a:xfrm>
          <a:prstGeom prst="rect">
            <a:avLst/>
          </a:prstGeo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>
            <a:defPPr algn="r" rtl="1">
              <a:defRPr lang="he-il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540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Back end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2804456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92F01-251F-E3E0-D34A-4419E67B1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2270D45B-20F2-095A-E902-03F659E5CC89}"/>
              </a:ext>
            </a:extLst>
          </p:cNvPr>
          <p:cNvSpPr txBox="1"/>
          <p:nvPr/>
        </p:nvSpPr>
        <p:spPr>
          <a:xfrm>
            <a:off x="2663743" y="403105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52204DB6-570F-4C92-7077-F4C785993F59}"/>
              </a:ext>
            </a:extLst>
          </p:cNvPr>
          <p:cNvSpPr txBox="1"/>
          <p:nvPr/>
        </p:nvSpPr>
        <p:spPr>
          <a:xfrm>
            <a:off x="6710082" y="334831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CBA154-3161-1479-64B6-97684D20A584}"/>
              </a:ext>
            </a:extLst>
          </p:cNvPr>
          <p:cNvSpPr txBox="1"/>
          <p:nvPr/>
        </p:nvSpPr>
        <p:spPr>
          <a:xfrm>
            <a:off x="11153553" y="636890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179C6F8F-8F99-F7B8-B880-F7D03F4BD7DF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3" name="מציין מיקום תוכן 5">
            <a:extLst>
              <a:ext uri="{FF2B5EF4-FFF2-40B4-BE49-F238E27FC236}">
                <a16:creationId xmlns:a16="http://schemas.microsoft.com/office/drawing/2014/main" id="{B356EBEE-BB1D-DABD-7E3C-118D18C2B788}"/>
              </a:ext>
            </a:extLst>
          </p:cNvPr>
          <p:cNvSpPr txBox="1">
            <a:spLocks/>
          </p:cNvSpPr>
          <p:nvPr/>
        </p:nvSpPr>
        <p:spPr>
          <a:xfrm>
            <a:off x="1517715" y="1628977"/>
            <a:ext cx="10208830" cy="3626604"/>
          </a:xfrm>
          <a:prstGeom prst="rect">
            <a:avLst/>
          </a:prstGeom>
        </p:spPr>
        <p:txBody>
          <a:bodyPr rtlCol="1"/>
          <a:lstStyle>
            <a:lvl1pPr marL="266700" indent="-2667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2925" indent="-276225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96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63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430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לפרונט בחרנו לעבוד ב- </a:t>
            </a:r>
            <a:r>
              <a:rPr lang="en-US" sz="2800" dirty="0">
                <a:solidFill>
                  <a:schemeClr val="tx1"/>
                </a:solidFill>
                <a:latin typeface="Amasis MT Pro Black" panose="02040A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react.js</a:t>
            </a:r>
            <a:r>
              <a:rPr lang="he-IL" sz="2800" dirty="0">
                <a:solidFill>
                  <a:schemeClr val="tx1"/>
                </a:solidFill>
                <a:latin typeface="Amasis MT Pro Black" panose="02040A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לאור השימוש הנרחב שלו בעולם (</a:t>
            </a:r>
            <a:r>
              <a:rPr lang="he-IL" sz="28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הפריימוורק</a:t>
            </a: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הנפוץ ביותר) ולאור היכולת שלנו </a:t>
            </a:r>
            <a:r>
              <a:rPr lang="he-IL" sz="28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להתרנדר</a:t>
            </a: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מחדש והשימוש החכם </a:t>
            </a:r>
            <a:r>
              <a:rPr lang="he-IL" sz="28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בסטייטים</a:t>
            </a: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(שמירת מידע ושינוי בתגובה לפעולות משתמש).</a:t>
            </a:r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3CE0BD22-843D-3A21-C47E-35C8624EDE97}"/>
              </a:ext>
            </a:extLst>
          </p:cNvPr>
          <p:cNvSpPr txBox="1">
            <a:spLocks/>
          </p:cNvSpPr>
          <p:nvPr/>
        </p:nvSpPr>
        <p:spPr>
          <a:xfrm>
            <a:off x="5772150" y="569292"/>
            <a:ext cx="5954395" cy="817547"/>
          </a:xfrm>
          <a:prstGeom prst="rect">
            <a:avLst/>
          </a:prstGeo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>
            <a:defPPr algn="r" rtl="1">
              <a:defRPr lang="he-il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540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Front end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4122860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F4512-8A67-6A08-9D3B-D403A292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981F39C8-D173-EB5D-C6DF-E766A8B53EDC}"/>
              </a:ext>
            </a:extLst>
          </p:cNvPr>
          <p:cNvSpPr txBox="1"/>
          <p:nvPr/>
        </p:nvSpPr>
        <p:spPr>
          <a:xfrm>
            <a:off x="2663743" y="403105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923CF5C9-2A56-979C-CAE9-FEAF10E66AB7}"/>
              </a:ext>
            </a:extLst>
          </p:cNvPr>
          <p:cNvSpPr txBox="1"/>
          <p:nvPr/>
        </p:nvSpPr>
        <p:spPr>
          <a:xfrm>
            <a:off x="6710082" y="334831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A289CCB-6B9F-C9CE-1896-971DF6D7D071}"/>
              </a:ext>
            </a:extLst>
          </p:cNvPr>
          <p:cNvSpPr txBox="1"/>
          <p:nvPr/>
        </p:nvSpPr>
        <p:spPr>
          <a:xfrm>
            <a:off x="11153553" y="636890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CDAA998B-9163-8234-9ACE-B9A190C19159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3" name="מציין מיקום תוכן 5">
            <a:extLst>
              <a:ext uri="{FF2B5EF4-FFF2-40B4-BE49-F238E27FC236}">
                <a16:creationId xmlns:a16="http://schemas.microsoft.com/office/drawing/2014/main" id="{B14E6EF3-724A-CF91-EF57-A07864006E47}"/>
              </a:ext>
            </a:extLst>
          </p:cNvPr>
          <p:cNvSpPr txBox="1">
            <a:spLocks/>
          </p:cNvSpPr>
          <p:nvPr/>
        </p:nvSpPr>
        <p:spPr>
          <a:xfrm>
            <a:off x="785367" y="1615698"/>
            <a:ext cx="10941178" cy="3626604"/>
          </a:xfrm>
          <a:prstGeom prst="rect">
            <a:avLst/>
          </a:prstGeom>
        </p:spPr>
        <p:txBody>
          <a:bodyPr rtlCol="1"/>
          <a:lstStyle>
            <a:lvl1pPr marL="266700" indent="-2667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2925" indent="-276225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96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63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430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e-IL" sz="3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בחרנו במסד אי-</a:t>
            </a:r>
            <a:r>
              <a:rPr lang="he-IL" sz="3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רלציוני</a:t>
            </a:r>
            <a:r>
              <a:rPr lang="he-IL" sz="3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מכיוון שהרגשנו שלמדנו מסדי נתונים </a:t>
            </a:r>
            <a:r>
              <a:rPr lang="he-IL" sz="3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רלציונים</a:t>
            </a:r>
            <a:r>
              <a:rPr lang="he-IL" sz="3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ברמה מאוד גבוהה בקורס מסדי נתונים ורצינו לשפר את היכולת שלנו מעט בעזרת שימוש נרחב במסד אי-</a:t>
            </a:r>
            <a:r>
              <a:rPr lang="he-IL" sz="3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רלציוני</a:t>
            </a:r>
            <a:r>
              <a:rPr lang="he-IL" sz="3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he-IL" sz="3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נהננו</a:t>
            </a:r>
            <a:r>
              <a:rPr lang="he-IL" sz="3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מאוד מהשימוש ב</a:t>
            </a:r>
            <a:r>
              <a:rPr lang="en-US" sz="3200" dirty="0" err="1">
                <a:solidFill>
                  <a:schemeClr val="tx1"/>
                </a:solidFill>
                <a:latin typeface="Amasis MT Pro Black" panose="02040A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orm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he-IL" sz="3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Amasis MT Pro Black" panose="02040A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mongoose</a:t>
            </a:r>
            <a:r>
              <a:rPr lang="he-IL" sz="3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שמאפשר שליטה ממש טובה במסדי </a:t>
            </a:r>
            <a:r>
              <a:rPr lang="en-US" sz="3200" dirty="0" err="1">
                <a:solidFill>
                  <a:schemeClr val="tx1"/>
                </a:solidFill>
                <a:latin typeface="Amasis MT Pro Black" panose="02040A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mongoDB</a:t>
            </a:r>
            <a:endParaRPr lang="he-IL" sz="3200" dirty="0">
              <a:solidFill>
                <a:schemeClr val="tx1"/>
              </a:solidFill>
              <a:latin typeface="Amasis MT Pro Black" panose="02040A040500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F8F26507-7177-ED20-2483-715CA0CF26DB}"/>
              </a:ext>
            </a:extLst>
          </p:cNvPr>
          <p:cNvSpPr txBox="1">
            <a:spLocks/>
          </p:cNvSpPr>
          <p:nvPr/>
        </p:nvSpPr>
        <p:spPr>
          <a:xfrm>
            <a:off x="5772150" y="569292"/>
            <a:ext cx="5954395" cy="817547"/>
          </a:xfrm>
          <a:prstGeom prst="rect">
            <a:avLst/>
          </a:prstGeo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>
            <a:defPPr algn="r" rtl="1">
              <a:defRPr lang="he-il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540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endParaRPr lang="he-IL" dirty="0"/>
          </a:p>
        </p:txBody>
      </p:sp>
      <p:pic>
        <p:nvPicPr>
          <p:cNvPr id="1026" name="Picture 2" descr="mongod, mongo, mongosh, mongos, what now? - Helen Scott">
            <a:extLst>
              <a:ext uri="{FF2B5EF4-FFF2-40B4-BE49-F238E27FC236}">
                <a16:creationId xmlns:a16="http://schemas.microsoft.com/office/drawing/2014/main" id="{E49D1692-1AB8-EB44-C5B6-9F0D7A77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854" y="206207"/>
            <a:ext cx="4697691" cy="12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1395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גרפיקה 12" descr="משתמש" title="סמל - שם המציג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1199" y="5171260"/>
            <a:ext cx="161997" cy="161997"/>
          </a:xfrm>
          <a:prstGeom prst="rect">
            <a:avLst/>
          </a:prstGeom>
        </p:spPr>
      </p:pic>
      <p:pic>
        <p:nvPicPr>
          <p:cNvPr id="15" name="גרפיקה 14" descr="טלפון חכם" title="סמל - מספר הטלפון של המציג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1199" y="5471706"/>
            <a:ext cx="161997" cy="161997"/>
          </a:xfrm>
          <a:prstGeom prst="rect">
            <a:avLst/>
          </a:prstGeom>
        </p:spPr>
      </p:pic>
      <p:pic>
        <p:nvPicPr>
          <p:cNvPr id="14" name="גרפיקה 13" descr="מעטפה" title="סמל דואר אלקטרוני של המציג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81199" y="5815534"/>
            <a:ext cx="161997" cy="161997"/>
          </a:xfrm>
          <a:prstGeom prst="rect">
            <a:avLst/>
          </a:prstGeom>
        </p:spPr>
      </p:pic>
      <p:pic>
        <p:nvPicPr>
          <p:cNvPr id="30" name="גרפיקה 29" descr="העולם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75574" y="6128268"/>
            <a:ext cx="167538" cy="167538"/>
          </a:xfrm>
          <a:prstGeom prst="rect">
            <a:avLst/>
          </a:prstGeom>
        </p:spPr>
      </p:pic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BF81D0F3-912C-FE8A-B41E-72B1E64C41B3}"/>
              </a:ext>
            </a:extLst>
          </p:cNvPr>
          <p:cNvSpPr txBox="1"/>
          <p:nvPr/>
        </p:nvSpPr>
        <p:spPr>
          <a:xfrm>
            <a:off x="459192" y="2214451"/>
            <a:ext cx="6066098" cy="1522031"/>
          </a:xfrm>
          <a:prstGeom prst="rect">
            <a:avLst/>
          </a:prstGeom>
          <a:noFill/>
        </p:spPr>
        <p:txBody>
          <a:bodyPr wrap="square" lIns="0" tIns="0" rIns="0" bIns="0" rtlCol="1">
            <a:noAutofit/>
          </a:bodyPr>
          <a:lstStyle/>
          <a:p>
            <a:pPr algn="ctr"/>
            <a:r>
              <a:rPr lang="he-I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המיזם מוקדש לזכרה והנצחתה של </a:t>
            </a:r>
          </a:p>
          <a:p>
            <a:pPr algn="ctr"/>
            <a:r>
              <a:rPr lang="he-IL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סמלת</a:t>
            </a:r>
            <a:r>
              <a:rPr lang="he-I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סתיו פרטוש ז"ל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שנהרגה בתאונת דרכים בעת שירותה הצבאי.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ערך הנתינה ואהבת הזולת היו דרך חייה, באמצעות מיזם זה אנו זוכים ומזכים רבים להמשיך את דרכה.</a:t>
            </a: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91225590-4E12-2DD6-246D-B49C281656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2851" y="489317"/>
            <a:ext cx="4776207" cy="4776207"/>
          </a:xfrm>
          <a:prstGeom prst="ellipse">
            <a:avLst/>
          </a:prstGeom>
          <a:ln w="12700" cap="rnd">
            <a:solidFill>
              <a:srgbClr val="77A179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6F7E8585-FFE4-3A49-589B-5A3903BF44B7}"/>
              </a:ext>
            </a:extLst>
          </p:cNvPr>
          <p:cNvSpPr txBox="1"/>
          <p:nvPr/>
        </p:nvSpPr>
        <p:spPr>
          <a:xfrm>
            <a:off x="1335971" y="5215678"/>
            <a:ext cx="5408579" cy="1318098"/>
          </a:xfrm>
          <a:prstGeom prst="rect">
            <a:avLst/>
          </a:prstGeom>
          <a:noFill/>
        </p:spPr>
        <p:txBody>
          <a:bodyPr wrap="square" lIns="0" tIns="0" rIns="0" bIns="0" rtlCol="1">
            <a:noAutofit/>
          </a:bodyPr>
          <a:lstStyle/>
          <a:p>
            <a:r>
              <a:rPr lang="he-IL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תודה על ההקשבה</a:t>
            </a:r>
          </a:p>
        </p:txBody>
      </p:sp>
      <p:pic>
        <p:nvPicPr>
          <p:cNvPr id="23" name="גרפיקה 22" descr="שני לבבות קו מיתאר">
            <a:extLst>
              <a:ext uri="{FF2B5EF4-FFF2-40B4-BE49-F238E27FC236}">
                <a16:creationId xmlns:a16="http://schemas.microsoft.com/office/drawing/2014/main" id="{AA6E2C75-14DC-4F06-8099-2221A9577C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1571" y="5252258"/>
            <a:ext cx="914400" cy="914400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A254596E-D112-AE40-B9E5-078FAC37D843}"/>
              </a:ext>
            </a:extLst>
          </p:cNvPr>
          <p:cNvSpPr txBox="1"/>
          <p:nvPr/>
        </p:nvSpPr>
        <p:spPr>
          <a:xfrm>
            <a:off x="13622482" y="5559136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algn="l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CD4F8EB-8019-EE40-9E90-D515DD93BE72}"/>
              </a:ext>
            </a:extLst>
          </p:cNvPr>
          <p:cNvSpPr txBox="1"/>
          <p:nvPr/>
        </p:nvSpPr>
        <p:spPr>
          <a:xfrm>
            <a:off x="12063845" y="4530436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algn="l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305EB33-8195-685B-7BAA-3F836813BC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72932" y1="39146" x2="72431" y2="47687"/>
                        <a14:foregroundMark x1="75940" y1="37367" x2="57143" y2="39858"/>
                        <a14:foregroundMark x1="57143" y1="39858" x2="76441" y2="41993"/>
                        <a14:foregroundMark x1="76441" y1="41993" x2="73434" y2="42349"/>
                        <a14:foregroundMark x1="71429" y1="30249" x2="56140" y2="49466"/>
                        <a14:foregroundMark x1="56140" y1="49466" x2="56140" y2="50178"/>
                        <a14:foregroundMark x1="68170" y1="29537" x2="68170" y2="29537"/>
                        <a14:foregroundMark x1="68421" y1="29893" x2="72180" y2="32740"/>
                        <a14:foregroundMark x1="68421" y1="29537" x2="71178" y2="30961"/>
                        <a14:foregroundMark x1="66667" y1="27758" x2="72180" y2="31673"/>
                        <a14:foregroundMark x1="67920" y1="26335" x2="73434" y2="30605"/>
                        <a14:foregroundMark x1="73183" y1="48043" x2="66165" y2="55516"/>
                        <a14:foregroundMark x1="68170" y1="55516" x2="62657" y2="69751"/>
                        <a14:foregroundMark x1="62406" y1="72598" x2="69424" y2="72598"/>
                        <a14:foregroundMark x1="65414" y1="74377" x2="67920" y2="74733"/>
                        <a14:foregroundMark x1="63409" y1="74733" x2="67168" y2="75801"/>
                        <a14:foregroundMark x1="68672" y1="74377" x2="71178" y2="68327"/>
                        <a14:foregroundMark x1="47619" y1="72954" x2="58897" y2="73665"/>
                        <a14:foregroundMark x1="55890" y1="74021" x2="56892" y2="78292"/>
                        <a14:foregroundMark x1="50376" y1="75445" x2="53634" y2="77936"/>
                        <a14:foregroundMark x1="40100" y1="57651" x2="38847" y2="558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738" y="4082671"/>
            <a:ext cx="4776207" cy="336369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7E3C3A25-538D-539E-1E10-9B4CCF50FDF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8482" y="417100"/>
            <a:ext cx="5207518" cy="15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928B-DB7C-6E4C-0678-07D6877E5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7799F7F-B9D9-A4A3-34A9-4D06177F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752" y="576261"/>
            <a:ext cx="3631617" cy="810577"/>
          </a:xfr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/>
          <a:p>
            <a:r>
              <a:rPr lang="he-IL" sz="5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הצוות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E3E7F1EF-25BA-8D29-04F8-1F19AAEFA2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168637"/>
            <a:ext cx="432000" cy="432000"/>
          </a:xfrm>
        </p:spPr>
        <p:txBody>
          <a:bodyPr rtlCol="1"/>
          <a:lstStyle/>
          <a:p>
            <a:pPr algn="ctr" rtl="1"/>
            <a:fld id="{19B51A1E-902D-48AF-9020-955120F399B6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 rtl="1"/>
              <a:t>3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69DFD433-7F4F-DF75-4C8E-DDFC3D127F9B}"/>
              </a:ext>
            </a:extLst>
          </p:cNvPr>
          <p:cNvSpPr txBox="1"/>
          <p:nvPr/>
        </p:nvSpPr>
        <p:spPr>
          <a:xfrm>
            <a:off x="3096798" y="4513245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C71E54F4-39C0-F252-774B-711CC0CF7D82}"/>
              </a:ext>
            </a:extLst>
          </p:cNvPr>
          <p:cNvSpPr txBox="1"/>
          <p:nvPr/>
        </p:nvSpPr>
        <p:spPr>
          <a:xfrm>
            <a:off x="5828405" y="3846506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D3904AC-3706-EFE4-BFA8-EB54B2E7EAE8}"/>
              </a:ext>
            </a:extLst>
          </p:cNvPr>
          <p:cNvSpPr txBox="1"/>
          <p:nvPr/>
        </p:nvSpPr>
        <p:spPr>
          <a:xfrm>
            <a:off x="11153553" y="636890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4E944C43-F88F-F6C3-A90F-5C2D4BC5CE5B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pic>
        <p:nvPicPr>
          <p:cNvPr id="1026" name="Picture 2" descr="Profile photo of Liav Levi">
            <a:extLst>
              <a:ext uri="{FF2B5EF4-FFF2-40B4-BE49-F238E27FC236}">
                <a16:creationId xmlns:a16="http://schemas.microsoft.com/office/drawing/2014/main" id="{F946BA0E-6F59-2E3E-B3AF-41149BAF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220" y="362128"/>
            <a:ext cx="2229288" cy="22292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19C13A96-D144-0C68-4483-AFB05E89D9CA}"/>
              </a:ext>
            </a:extLst>
          </p:cNvPr>
          <p:cNvSpPr txBox="1"/>
          <p:nvPr/>
        </p:nvSpPr>
        <p:spPr>
          <a:xfrm>
            <a:off x="917964" y="3557245"/>
            <a:ext cx="107944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פיתחתי את כל צד השרת שכולל בו את התקשורת בין המשתמשים השונים למסד הנתונים</a:t>
            </a:r>
            <a:br>
              <a:rPr lang="en-US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את ההרשאות גישה למסד הנתונים יצירת ממשק </a:t>
            </a:r>
            <a:r>
              <a:rPr lang="en-US" sz="2400" dirty="0" err="1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api</a:t>
            </a:r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ל</a:t>
            </a:r>
            <a:r>
              <a:rPr lang="en-US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front</a:t>
            </a:r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ויצרתי מודלים</a:t>
            </a:r>
            <a:r>
              <a:rPr lang="en-US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למסד הנתונים הרמתי את השירות על שרת אמיתי ומתפקד עשיתי את כל הקישוריות לפרונט ולמסד הנתונים כמו כן גם הרמתי והתקנתי את מסד הנתונים </a:t>
            </a: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2F3C656A-4B3D-7053-84FA-1FF2AF74379B}"/>
              </a:ext>
            </a:extLst>
          </p:cNvPr>
          <p:cNvSpPr txBox="1"/>
          <p:nvPr/>
        </p:nvSpPr>
        <p:spPr>
          <a:xfrm>
            <a:off x="7269541" y="2833614"/>
            <a:ext cx="19066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ליאב לוי</a:t>
            </a: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7A37B69F-494D-3FBE-1330-F3F63AB31C26}"/>
              </a:ext>
            </a:extLst>
          </p:cNvPr>
          <p:cNvSpPr txBox="1"/>
          <p:nvPr/>
        </p:nvSpPr>
        <p:spPr>
          <a:xfrm>
            <a:off x="5576848" y="2833614"/>
            <a:ext cx="2927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Back</a:t>
            </a:r>
            <a:endParaRPr lang="he-IL" sz="2400" dirty="0">
              <a:solidFill>
                <a:srgbClr val="000000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187363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A362-DB8F-9F39-46A0-F258B9A3B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3DE7B7C-A9F4-AFD3-938B-980207D09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752" y="576261"/>
            <a:ext cx="3631617" cy="810577"/>
          </a:xfr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/>
          <a:p>
            <a:r>
              <a:rPr lang="he-IL" sz="5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הצוות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2085F2A3-71B2-2275-D526-34242FEAFE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168637"/>
            <a:ext cx="432000" cy="432000"/>
          </a:xfrm>
        </p:spPr>
        <p:txBody>
          <a:bodyPr rtlCol="1"/>
          <a:lstStyle/>
          <a:p>
            <a:pPr algn="ctr" rtl="1"/>
            <a:fld id="{19B51A1E-902D-48AF-9020-955120F399B6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 rtl="1"/>
              <a:t>4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7B3F4041-BB67-90A5-5B04-E12196FCB753}"/>
              </a:ext>
            </a:extLst>
          </p:cNvPr>
          <p:cNvSpPr txBox="1"/>
          <p:nvPr/>
        </p:nvSpPr>
        <p:spPr>
          <a:xfrm>
            <a:off x="3096798" y="4513245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D1D5AE49-2A2C-E58F-6B1C-1499E8629375}"/>
              </a:ext>
            </a:extLst>
          </p:cNvPr>
          <p:cNvSpPr txBox="1"/>
          <p:nvPr/>
        </p:nvSpPr>
        <p:spPr>
          <a:xfrm>
            <a:off x="5828405" y="3846506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1A59FFD-B162-4541-0699-754238C639C1}"/>
              </a:ext>
            </a:extLst>
          </p:cNvPr>
          <p:cNvSpPr txBox="1"/>
          <p:nvPr/>
        </p:nvSpPr>
        <p:spPr>
          <a:xfrm>
            <a:off x="11153553" y="636890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1BE6CA9-9F99-64E0-5032-B6E967C76C7B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pic>
        <p:nvPicPr>
          <p:cNvPr id="1030" name="Picture 6" descr="Profile photo of Batel Yerushalmi">
            <a:extLst>
              <a:ext uri="{FF2B5EF4-FFF2-40B4-BE49-F238E27FC236}">
                <a16:creationId xmlns:a16="http://schemas.microsoft.com/office/drawing/2014/main" id="{7DA442A5-D31B-2FF0-4D70-17FC33713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4" r="9908" b="17991"/>
          <a:stretch/>
        </p:blipFill>
        <p:spPr bwMode="auto">
          <a:xfrm>
            <a:off x="7313242" y="422787"/>
            <a:ext cx="2229287" cy="22984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3754727F-D5B8-E7F1-0422-D794BC4DDA64}"/>
              </a:ext>
            </a:extLst>
          </p:cNvPr>
          <p:cNvSpPr txBox="1"/>
          <p:nvPr/>
        </p:nvSpPr>
        <p:spPr>
          <a:xfrm>
            <a:off x="6964125" y="2803211"/>
            <a:ext cx="2927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בת אל כהן</a:t>
            </a: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2F870D3B-DC3B-498E-4EBA-41EAFD69F674}"/>
              </a:ext>
            </a:extLst>
          </p:cNvPr>
          <p:cNvSpPr txBox="1"/>
          <p:nvPr/>
        </p:nvSpPr>
        <p:spPr>
          <a:xfrm>
            <a:off x="6964125" y="3151665"/>
            <a:ext cx="2927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Front</a:t>
            </a:r>
            <a:endParaRPr lang="he-IL" sz="2400" dirty="0">
              <a:solidFill>
                <a:srgbClr val="000000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3D0727D6-BF69-5BF2-0CA6-86BE656DCDA7}"/>
              </a:ext>
            </a:extLst>
          </p:cNvPr>
          <p:cNvSpPr txBox="1"/>
          <p:nvPr/>
        </p:nvSpPr>
        <p:spPr>
          <a:xfrm>
            <a:off x="917964" y="3733629"/>
            <a:ext cx="107944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עסקתי בניהול הנתונים של האפליקציה ושימור המידע במעבר בין המסכים.</a:t>
            </a:r>
          </a:p>
          <a:p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בנוסף יצרתי </a:t>
            </a:r>
            <a:r>
              <a:rPr lang="en-UG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dummy data</a:t>
            </a:r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לבדיקות ב-</a:t>
            </a:r>
            <a:r>
              <a:rPr lang="en-UG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front</a:t>
            </a:r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ויצרתי את ה-</a:t>
            </a:r>
            <a:r>
              <a:rPr lang="en-UG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assets</a:t>
            </a:r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העיצובי.</a:t>
            </a:r>
          </a:p>
        </p:txBody>
      </p:sp>
    </p:spTree>
    <p:extLst>
      <p:ext uri="{BB962C8B-B14F-4D97-AF65-F5344CB8AC3E}">
        <p14:creationId xmlns:p14="http://schemas.microsoft.com/office/powerpoint/2010/main" val="32662323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1D54-6D08-F025-6598-45A07D62E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C557E72-6EA6-6780-B8C9-6B6E8492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752" y="576261"/>
            <a:ext cx="3631617" cy="810577"/>
          </a:xfr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/>
          <a:p>
            <a:r>
              <a:rPr lang="he-IL" sz="5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הצוות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5F387EB7-5324-40B9-6B9B-9F808BBAE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168637"/>
            <a:ext cx="432000" cy="432000"/>
          </a:xfrm>
        </p:spPr>
        <p:txBody>
          <a:bodyPr rtlCol="1"/>
          <a:lstStyle/>
          <a:p>
            <a:pPr algn="ctr" rtl="1"/>
            <a:fld id="{19B51A1E-902D-48AF-9020-955120F399B6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 rtl="1"/>
              <a:t>5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B5D40A78-7CB9-4EFF-AA15-8795F570E7AA}"/>
              </a:ext>
            </a:extLst>
          </p:cNvPr>
          <p:cNvSpPr txBox="1"/>
          <p:nvPr/>
        </p:nvSpPr>
        <p:spPr>
          <a:xfrm>
            <a:off x="3096798" y="4513245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E862FF70-3C0C-7CD6-6C7A-2EF565D9E181}"/>
              </a:ext>
            </a:extLst>
          </p:cNvPr>
          <p:cNvSpPr txBox="1"/>
          <p:nvPr/>
        </p:nvSpPr>
        <p:spPr>
          <a:xfrm>
            <a:off x="5828405" y="3846506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28A6DEF-909A-8596-8B08-29780B1A2DF7}"/>
              </a:ext>
            </a:extLst>
          </p:cNvPr>
          <p:cNvSpPr txBox="1"/>
          <p:nvPr/>
        </p:nvSpPr>
        <p:spPr>
          <a:xfrm>
            <a:off x="11153553" y="636890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3EECE783-2D16-0F4E-FB77-2699ED0F9DD6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F6E5670-13A2-5CCE-D6BF-294789DD2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304" y="576261"/>
            <a:ext cx="2229287" cy="22292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A9D5B254-96BF-8449-AC3F-A00A8F7FC8BC}"/>
              </a:ext>
            </a:extLst>
          </p:cNvPr>
          <p:cNvSpPr txBox="1"/>
          <p:nvPr/>
        </p:nvSpPr>
        <p:spPr>
          <a:xfrm>
            <a:off x="7367625" y="2861623"/>
            <a:ext cx="19066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יעל גבאי</a:t>
            </a: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4B45B115-1F6D-C1BF-5936-D4914E2B15E6}"/>
              </a:ext>
            </a:extLst>
          </p:cNvPr>
          <p:cNvSpPr txBox="1"/>
          <p:nvPr/>
        </p:nvSpPr>
        <p:spPr>
          <a:xfrm>
            <a:off x="6857186" y="3262876"/>
            <a:ext cx="2927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Front</a:t>
            </a:r>
            <a:endParaRPr lang="he-IL" sz="2400" dirty="0">
              <a:solidFill>
                <a:srgbClr val="000000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246D39B-EAE8-9D88-5B6B-2C45F5FC6F23}"/>
              </a:ext>
            </a:extLst>
          </p:cNvPr>
          <p:cNvSpPr txBox="1"/>
          <p:nvPr/>
        </p:nvSpPr>
        <p:spPr>
          <a:xfrm>
            <a:off x="917964" y="3733629"/>
            <a:ext cx="107944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יצרתי את </a:t>
            </a:r>
            <a:r>
              <a:rPr lang="he-IL" sz="2400" dirty="0" err="1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הקומפוננטות</a:t>
            </a:r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הוויזואליות השונות בכלל המסכים בהתאם לסוג המשתמש. בנוסף עבדתי על ממשק ה-</a:t>
            </a:r>
            <a:r>
              <a:rPr lang="en-UG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utils</a:t>
            </a:r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שמאפשר פניה </a:t>
            </a:r>
            <a:r>
              <a:rPr lang="he-IL" sz="2400" dirty="0" err="1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לקונטרולרים</a:t>
            </a:r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של השרת.</a:t>
            </a:r>
          </a:p>
        </p:txBody>
      </p:sp>
    </p:spTree>
    <p:extLst>
      <p:ext uri="{BB962C8B-B14F-4D97-AF65-F5344CB8AC3E}">
        <p14:creationId xmlns:p14="http://schemas.microsoft.com/office/powerpoint/2010/main" val="232642100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B7C9E-77D2-26A1-8001-CBF59C22E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6D3D23E-A480-803A-30FB-98825FFD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752" y="576261"/>
            <a:ext cx="3631617" cy="810577"/>
          </a:xfr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/>
          <a:p>
            <a:r>
              <a:rPr lang="he-IL" sz="5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הצוות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4A0CAB06-71CF-18F6-E661-A1341DAB19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168637"/>
            <a:ext cx="432000" cy="432000"/>
          </a:xfrm>
        </p:spPr>
        <p:txBody>
          <a:bodyPr rtlCol="1"/>
          <a:lstStyle/>
          <a:p>
            <a:pPr algn="ctr" rtl="1"/>
            <a:fld id="{19B51A1E-902D-48AF-9020-955120F399B6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 rtl="1"/>
              <a:t>6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EC2AAD9C-D731-DA42-A06B-5E38B4D45089}"/>
              </a:ext>
            </a:extLst>
          </p:cNvPr>
          <p:cNvSpPr txBox="1"/>
          <p:nvPr/>
        </p:nvSpPr>
        <p:spPr>
          <a:xfrm>
            <a:off x="3096798" y="4513245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0A895E63-EBE1-B2A4-A624-DA39720A7934}"/>
              </a:ext>
            </a:extLst>
          </p:cNvPr>
          <p:cNvSpPr txBox="1"/>
          <p:nvPr/>
        </p:nvSpPr>
        <p:spPr>
          <a:xfrm>
            <a:off x="5828405" y="3846506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A4005A8-6DC2-CCED-821D-6A0623E15F9E}"/>
              </a:ext>
            </a:extLst>
          </p:cNvPr>
          <p:cNvSpPr txBox="1"/>
          <p:nvPr/>
        </p:nvSpPr>
        <p:spPr>
          <a:xfrm>
            <a:off x="11153553" y="636890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C3F95925-5B53-3B80-0F2D-56D0B6DAB083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64C66D71-7C6E-C779-824F-ABD3DDFF0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543"/>
          <a:stretch/>
        </p:blipFill>
        <p:spPr>
          <a:xfrm>
            <a:off x="7562652" y="577328"/>
            <a:ext cx="2112512" cy="21541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29308C71-0375-4F61-394B-11D9AC7E0B11}"/>
              </a:ext>
            </a:extLst>
          </p:cNvPr>
          <p:cNvSpPr txBox="1"/>
          <p:nvPr/>
        </p:nvSpPr>
        <p:spPr>
          <a:xfrm>
            <a:off x="7447747" y="2807682"/>
            <a:ext cx="2342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יוליה וכניש (כץ)</a:t>
            </a: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772E80FF-D33E-C4E2-E903-C9629189B86D}"/>
              </a:ext>
            </a:extLst>
          </p:cNvPr>
          <p:cNvSpPr txBox="1"/>
          <p:nvPr/>
        </p:nvSpPr>
        <p:spPr>
          <a:xfrm>
            <a:off x="7155148" y="3198167"/>
            <a:ext cx="2927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Front</a:t>
            </a:r>
            <a:endParaRPr lang="he-IL" sz="2400" dirty="0">
              <a:solidFill>
                <a:srgbClr val="000000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3FF2BDD-6900-6483-847E-1D8E32F8F643}"/>
              </a:ext>
            </a:extLst>
          </p:cNvPr>
          <p:cNvSpPr txBox="1"/>
          <p:nvPr/>
        </p:nvSpPr>
        <p:spPr>
          <a:xfrm>
            <a:off x="770182" y="4092207"/>
            <a:ext cx="107944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יצרתי את חלונות התצוגה עבור כל אחד מסוגי המשתמשים – תורם, נתמך ומתנדב בהתאם לפעולות המוגדרות עבור כל אחד מהם. בנוסף יצרתי את </a:t>
            </a:r>
            <a:r>
              <a:rPr lang="he-IL" sz="2400" dirty="0" err="1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קומפוננטת</a:t>
            </a:r>
            <a:r>
              <a:rPr lang="he-IL" sz="2400" dirty="0">
                <a:solidFill>
                  <a:srgbClr val="0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ניווט מותאמת לכל חלון על מנת לאפשר גישה נוחה תוך ניווט בין המסכים השונים.</a:t>
            </a:r>
          </a:p>
        </p:txBody>
      </p:sp>
    </p:spTree>
    <p:extLst>
      <p:ext uri="{BB962C8B-B14F-4D97-AF65-F5344CB8AC3E}">
        <p14:creationId xmlns:p14="http://schemas.microsoft.com/office/powerpoint/2010/main" val="408566895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B971-9958-DA9C-2168-F4124AE53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524656-B1F9-2597-5941-ACBBB2FD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0" y="569292"/>
            <a:ext cx="4959985" cy="817547"/>
          </a:xfr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/>
          <a:p>
            <a:r>
              <a:rPr lang="he-IL" sz="5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המצב כיום..</a:t>
            </a: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2F707CFE-1F1A-EF05-6C44-0A31C3FE6521}"/>
              </a:ext>
            </a:extLst>
          </p:cNvPr>
          <p:cNvSpPr txBox="1"/>
          <p:nvPr/>
        </p:nvSpPr>
        <p:spPr>
          <a:xfrm>
            <a:off x="2663743" y="403105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FF3C0706-8A6A-CF7F-CE0A-0A281E637E9F}"/>
              </a:ext>
            </a:extLst>
          </p:cNvPr>
          <p:cNvSpPr txBox="1"/>
          <p:nvPr/>
        </p:nvSpPr>
        <p:spPr>
          <a:xfrm>
            <a:off x="6710082" y="334831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4E7179A4-ED95-8963-25FD-AF83C3FE6A9A}"/>
              </a:ext>
            </a:extLst>
          </p:cNvPr>
          <p:cNvSpPr txBox="1"/>
          <p:nvPr/>
        </p:nvSpPr>
        <p:spPr>
          <a:xfrm>
            <a:off x="11153553" y="636890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46F8F1D0-653B-8F7D-340E-680251E67911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A7EDFB4-8BFE-5E5E-6FBF-4A763D72278C}"/>
              </a:ext>
            </a:extLst>
          </p:cNvPr>
          <p:cNvSpPr txBox="1"/>
          <p:nvPr/>
        </p:nvSpPr>
        <p:spPr>
          <a:xfrm>
            <a:off x="1313084" y="1755098"/>
            <a:ext cx="10074799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בישראל היום יש למעלה ממיליון וחצי בני אדם אשר סובלים מחוסר ביטחון תזונתי, מהם כ-800,000 חיים בחוסר בטחון תזונתי חריף ואף בתנאי רעב.</a:t>
            </a:r>
          </a:p>
          <a:p>
            <a:endParaRPr lang="he-IL" sz="3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e-IL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בשנת 2024, ישנם נתונים קשים של היקף אובדן המזון בישראל העומד על 2.6 מיליון טונות.</a:t>
            </a:r>
          </a:p>
          <a:p>
            <a:r>
              <a:rPr lang="he-IL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שווי המזון האבוד 23.1 מיליארד ₪, וכמחצית מהמזון האבוד הוא בר הצלה וראוי למאכל בשווי של כ-8.1 מיליארד ₪.</a:t>
            </a:r>
          </a:p>
          <a:p>
            <a:endParaRPr lang="he-IL" sz="2800" i="0" dirty="0">
              <a:solidFill>
                <a:srgbClr val="000000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he-IL" sz="2800" dirty="0">
              <a:solidFill>
                <a:srgbClr val="0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he-IL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מציין מיקום של מספר שקופית 2">
            <a:extLst>
              <a:ext uri="{FF2B5EF4-FFF2-40B4-BE49-F238E27FC236}">
                <a16:creationId xmlns:a16="http://schemas.microsoft.com/office/drawing/2014/main" id="{2DD77D9C-E2F1-8345-B231-6691D435B4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155190"/>
            <a:ext cx="432000" cy="432000"/>
          </a:xfrm>
        </p:spPr>
        <p:txBody>
          <a:bodyPr rtlCol="1"/>
          <a:lstStyle/>
          <a:p>
            <a:pPr algn="ctr" rtl="1"/>
            <a:fld id="{19B51A1E-902D-48AF-9020-955120F399B6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 rtl="1"/>
              <a:t>7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73808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B764E-A4CB-8C4E-6BED-FEA5AD98C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429FE4-99B7-BC55-867F-D8E592417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928" y="569292"/>
            <a:ext cx="3631617" cy="817547"/>
          </a:xfr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/>
          <a:p>
            <a:r>
              <a:rPr lang="he-IL" sz="5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הצורך..</a:t>
            </a: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EA7EC482-6BA1-384E-2A06-F3A45B30612D}"/>
              </a:ext>
            </a:extLst>
          </p:cNvPr>
          <p:cNvSpPr txBox="1"/>
          <p:nvPr/>
        </p:nvSpPr>
        <p:spPr>
          <a:xfrm>
            <a:off x="2663743" y="403105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A0D03DD1-3734-1DA0-BB6B-C3D018ECEAFA}"/>
              </a:ext>
            </a:extLst>
          </p:cNvPr>
          <p:cNvSpPr txBox="1"/>
          <p:nvPr/>
        </p:nvSpPr>
        <p:spPr>
          <a:xfrm>
            <a:off x="6710082" y="3348317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l" defTabSz="914400" rtl="0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32AB377B-3AA1-A8AB-01DB-E5240CFA7B66}"/>
              </a:ext>
            </a:extLst>
          </p:cNvPr>
          <p:cNvSpPr txBox="1"/>
          <p:nvPr/>
        </p:nvSpPr>
        <p:spPr>
          <a:xfrm>
            <a:off x="11153553" y="636890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BDDC274C-B4E6-84BB-00E0-AA644610B822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5" name="מציין מיקום של מספר שקופית 2">
            <a:extLst>
              <a:ext uri="{FF2B5EF4-FFF2-40B4-BE49-F238E27FC236}">
                <a16:creationId xmlns:a16="http://schemas.microsoft.com/office/drawing/2014/main" id="{A58FB422-93F1-92BC-C8AD-B03D542E5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155190"/>
            <a:ext cx="432000" cy="432000"/>
          </a:xfrm>
        </p:spPr>
        <p:txBody>
          <a:bodyPr rtlCol="1"/>
          <a:lstStyle/>
          <a:p>
            <a:pPr algn="ctr" rtl="1"/>
            <a:fld id="{19B51A1E-902D-48AF-9020-955120F399B6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 rtl="1"/>
              <a:t>8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87EB0526-1A51-C1D6-9F06-5BE53B66ECF5}"/>
              </a:ext>
            </a:extLst>
          </p:cNvPr>
          <p:cNvSpPr txBox="1"/>
          <p:nvPr/>
        </p:nvSpPr>
        <p:spPr>
          <a:xfrm>
            <a:off x="1313084" y="1755098"/>
            <a:ext cx="10074799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he-IL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מתן מענה איכותי עבור אותם אנשים המתמודדים עם בעיית הרעב</a:t>
            </a:r>
          </a:p>
          <a:p>
            <a:pPr algn="ctr">
              <a:lnSpc>
                <a:spcPct val="200000"/>
              </a:lnSpc>
            </a:pPr>
            <a:r>
              <a:rPr lang="he-IL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וצמצום</a:t>
            </a:r>
            <a:r>
              <a:rPr lang="he-IL" sz="3200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he-IL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היקף אובדן המזון בישראל בשילוב תרומה והתנדבות כחלק משגרת היומיום</a:t>
            </a:r>
            <a:endParaRPr lang="he-IL" sz="3200" i="0" dirty="0">
              <a:solidFill>
                <a:srgbClr val="000000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he-IL" sz="2800" dirty="0">
              <a:solidFill>
                <a:srgbClr val="0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he-IL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82759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מלבן 29">
            <a:extLst>
              <a:ext uri="{FF2B5EF4-FFF2-40B4-BE49-F238E27FC236}">
                <a16:creationId xmlns:a16="http://schemas.microsoft.com/office/drawing/2014/main" id="{9712D263-6941-7A49-9C1D-CE797E9E675A}"/>
              </a:ext>
            </a:extLst>
          </p:cNvPr>
          <p:cNvSpPr/>
          <p:nvPr/>
        </p:nvSpPr>
        <p:spPr>
          <a:xfrm>
            <a:off x="9542529" y="6230157"/>
            <a:ext cx="1736869" cy="2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0037087-D820-9D63-F98F-21C9026F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1" y="574623"/>
            <a:ext cx="5108368" cy="812216"/>
          </a:xfrm>
          <a:gradFill flip="none" rotWithShape="1">
            <a:gsLst>
              <a:gs pos="0">
                <a:srgbClr val="7CA57E">
                  <a:tint val="66000"/>
                  <a:satMod val="160000"/>
                </a:srgbClr>
              </a:gs>
              <a:gs pos="14000">
                <a:srgbClr val="7CA57E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softEdge rad="38100"/>
          </a:effectLst>
        </p:spPr>
        <p:txBody>
          <a:bodyPr vert="horz" lIns="0" tIns="0" rIns="0" bIns="0" rtlCol="1" anchor="ctr">
            <a:noAutofit/>
          </a:bodyPr>
          <a:lstStyle/>
          <a:p>
            <a:r>
              <a:rPr lang="he-IL" sz="5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פתרונות דומים</a:t>
            </a:r>
          </a:p>
        </p:txBody>
      </p:sp>
      <p:graphicFrame>
        <p:nvGraphicFramePr>
          <p:cNvPr id="5" name="טבלה 5">
            <a:extLst>
              <a:ext uri="{FF2B5EF4-FFF2-40B4-BE49-F238E27FC236}">
                <a16:creationId xmlns:a16="http://schemas.microsoft.com/office/drawing/2014/main" id="{68B2BBA6-5414-75DB-322F-D6CFC1EB2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494225"/>
              </p:ext>
            </p:extLst>
          </p:nvPr>
        </p:nvGraphicFramePr>
        <p:xfrm>
          <a:off x="305597" y="2248200"/>
          <a:ext cx="11484575" cy="4203458"/>
        </p:xfrm>
        <a:graphic>
          <a:graphicData uri="http://schemas.openxmlformats.org/drawingml/2006/table">
            <a:tbl>
              <a:tblPr rtl="1" firstRow="1" bandRow="1">
                <a:tableStyleId>{69012ECD-51FC-41F1-AA8D-1B2483CD663E}</a:tableStyleId>
              </a:tblPr>
              <a:tblGrid>
                <a:gridCol w="1899286">
                  <a:extLst>
                    <a:ext uri="{9D8B030D-6E8A-4147-A177-3AD203B41FA5}">
                      <a16:colId xmlns:a16="http://schemas.microsoft.com/office/drawing/2014/main" val="1542515448"/>
                    </a:ext>
                  </a:extLst>
                </a:gridCol>
                <a:gridCol w="1899286">
                  <a:extLst>
                    <a:ext uri="{9D8B030D-6E8A-4147-A177-3AD203B41FA5}">
                      <a16:colId xmlns:a16="http://schemas.microsoft.com/office/drawing/2014/main" val="1208730085"/>
                    </a:ext>
                  </a:extLst>
                </a:gridCol>
                <a:gridCol w="1899286">
                  <a:extLst>
                    <a:ext uri="{9D8B030D-6E8A-4147-A177-3AD203B41FA5}">
                      <a16:colId xmlns:a16="http://schemas.microsoft.com/office/drawing/2014/main" val="3674602860"/>
                    </a:ext>
                  </a:extLst>
                </a:gridCol>
                <a:gridCol w="1899286">
                  <a:extLst>
                    <a:ext uri="{9D8B030D-6E8A-4147-A177-3AD203B41FA5}">
                      <a16:colId xmlns:a16="http://schemas.microsoft.com/office/drawing/2014/main" val="501953939"/>
                    </a:ext>
                  </a:extLst>
                </a:gridCol>
                <a:gridCol w="1988145">
                  <a:extLst>
                    <a:ext uri="{9D8B030D-6E8A-4147-A177-3AD203B41FA5}">
                      <a16:colId xmlns:a16="http://schemas.microsoft.com/office/drawing/2014/main" val="2344523208"/>
                    </a:ext>
                  </a:extLst>
                </a:gridCol>
                <a:gridCol w="1899286">
                  <a:extLst>
                    <a:ext uri="{9D8B030D-6E8A-4147-A177-3AD203B41FA5}">
                      <a16:colId xmlns:a16="http://schemas.microsoft.com/office/drawing/2014/main" val="1452461200"/>
                    </a:ext>
                  </a:extLst>
                </a:gridCol>
              </a:tblGrid>
              <a:tr h="6093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JGive</a:t>
                      </a:r>
                      <a:endParaRPr lang="he-I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A5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Leket Israel</a:t>
                      </a:r>
                      <a:endParaRPr lang="he-I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A5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Pitchon lev</a:t>
                      </a:r>
                      <a:endParaRPr lang="he-I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A5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Latet</a:t>
                      </a:r>
                      <a:endParaRPr lang="he-I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A5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Stav’sWay</a:t>
                      </a:r>
                      <a:endParaRPr lang="he-I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A5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A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766157"/>
                  </a:ext>
                </a:extLst>
              </a:tr>
              <a:tr h="876362">
                <a:tc>
                  <a:txBody>
                    <a:bodyPr/>
                    <a:lstStyle/>
                    <a:p>
                      <a:pPr rtl="1"/>
                      <a:endParaRPr lang="he-I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תרומת מזון טרי מהיום להיום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257112"/>
                  </a:ext>
                </a:extLst>
              </a:tr>
              <a:tr h="855978">
                <a:tc>
                  <a:txBody>
                    <a:bodyPr/>
                    <a:lstStyle/>
                    <a:p>
                      <a:pPr rtl="1"/>
                      <a:endParaRPr lang="he-IL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ללא תרומה כספית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2284338"/>
                  </a:ext>
                </a:extLst>
              </a:tr>
              <a:tr h="855978">
                <a:tc>
                  <a:txBody>
                    <a:bodyPr/>
                    <a:lstStyle/>
                    <a:p>
                      <a:pPr rtl="1"/>
                      <a:endParaRPr lang="he-I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ממשק ישיר בין התורם למקבל ללא צורך בתיווך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4854678"/>
                  </a:ext>
                </a:extLst>
              </a:tr>
              <a:tr h="855978">
                <a:tc>
                  <a:txBody>
                    <a:bodyPr/>
                    <a:lstStyle/>
                    <a:p>
                      <a:pPr rtl="1"/>
                      <a:endParaRPr lang="he-I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שילוב התנדבות במהלך שגרת היום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713223"/>
                  </a:ext>
                </a:extLst>
              </a:tr>
            </a:tbl>
          </a:graphicData>
        </a:graphic>
      </p:graphicFrame>
      <p:pic>
        <p:nvPicPr>
          <p:cNvPr id="7" name="גרפיקה 6" descr="סימן ביקורת עם מילוי מלא">
            <a:extLst>
              <a:ext uri="{FF2B5EF4-FFF2-40B4-BE49-F238E27FC236}">
                <a16:creationId xmlns:a16="http://schemas.microsoft.com/office/drawing/2014/main" id="{A95B96DA-B501-2B7F-771B-7005A7BAA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2919" y="2950332"/>
            <a:ext cx="601280" cy="601280"/>
          </a:xfrm>
          <a:prstGeom prst="rect">
            <a:avLst/>
          </a:prstGeom>
        </p:spPr>
      </p:pic>
      <p:pic>
        <p:nvPicPr>
          <p:cNvPr id="8" name="גרפיקה 7" descr="סימן ביקורת עם מילוי מלא">
            <a:extLst>
              <a:ext uri="{FF2B5EF4-FFF2-40B4-BE49-F238E27FC236}">
                <a16:creationId xmlns:a16="http://schemas.microsoft.com/office/drawing/2014/main" id="{67736F60-96FA-E411-2319-BF154F06D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2919" y="5723504"/>
            <a:ext cx="601280" cy="601280"/>
          </a:xfrm>
          <a:prstGeom prst="rect">
            <a:avLst/>
          </a:prstGeom>
        </p:spPr>
      </p:pic>
      <p:pic>
        <p:nvPicPr>
          <p:cNvPr id="9" name="גרפיקה 8" descr="סימן ביקורת עם מילוי מלא">
            <a:extLst>
              <a:ext uri="{FF2B5EF4-FFF2-40B4-BE49-F238E27FC236}">
                <a16:creationId xmlns:a16="http://schemas.microsoft.com/office/drawing/2014/main" id="{FD8A9737-68A8-6408-EE5D-D609A14DE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4443" y="4795896"/>
            <a:ext cx="601280" cy="601280"/>
          </a:xfrm>
          <a:prstGeom prst="rect">
            <a:avLst/>
          </a:prstGeom>
        </p:spPr>
      </p:pic>
      <p:pic>
        <p:nvPicPr>
          <p:cNvPr id="10" name="גרפיקה 9" descr="סימן ביקורת עם מילוי מלא">
            <a:extLst>
              <a:ext uri="{FF2B5EF4-FFF2-40B4-BE49-F238E27FC236}">
                <a16:creationId xmlns:a16="http://schemas.microsoft.com/office/drawing/2014/main" id="{D9674B4D-F87A-D7F5-3753-F073202E4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95" y="3826632"/>
            <a:ext cx="601280" cy="601280"/>
          </a:xfrm>
          <a:prstGeom prst="rect">
            <a:avLst/>
          </a:prstGeom>
        </p:spPr>
      </p:pic>
      <p:pic>
        <p:nvPicPr>
          <p:cNvPr id="11" name="גרפיקה 10" descr="סימן ביקורת עם מילוי מלא">
            <a:extLst>
              <a:ext uri="{FF2B5EF4-FFF2-40B4-BE49-F238E27FC236}">
                <a16:creationId xmlns:a16="http://schemas.microsoft.com/office/drawing/2014/main" id="{938A2F8F-ECEF-C59C-A224-13585DBDA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7195" y="5742175"/>
            <a:ext cx="601280" cy="601280"/>
          </a:xfrm>
          <a:prstGeom prst="rect">
            <a:avLst/>
          </a:prstGeom>
        </p:spPr>
      </p:pic>
      <p:pic>
        <p:nvPicPr>
          <p:cNvPr id="12" name="גרפיקה 11" descr="סימן ביקורת עם מילוי מלא">
            <a:extLst>
              <a:ext uri="{FF2B5EF4-FFF2-40B4-BE49-F238E27FC236}">
                <a16:creationId xmlns:a16="http://schemas.microsoft.com/office/drawing/2014/main" id="{458EEF78-3FE1-B9BB-95F7-3CEE58695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1419" y="2988432"/>
            <a:ext cx="601280" cy="601280"/>
          </a:xfrm>
          <a:prstGeom prst="rect">
            <a:avLst/>
          </a:prstGeom>
        </p:spPr>
      </p:pic>
      <p:pic>
        <p:nvPicPr>
          <p:cNvPr id="14" name="גרפיקה 13" descr="סגור עם מילוי מלא">
            <a:extLst>
              <a:ext uri="{FF2B5EF4-FFF2-40B4-BE49-F238E27FC236}">
                <a16:creationId xmlns:a16="http://schemas.microsoft.com/office/drawing/2014/main" id="{5618BB11-7B3E-20F4-6D98-4AB0F290C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5188" y="3864732"/>
            <a:ext cx="601280" cy="601280"/>
          </a:xfrm>
          <a:prstGeom prst="rect">
            <a:avLst/>
          </a:prstGeom>
        </p:spPr>
      </p:pic>
      <p:pic>
        <p:nvPicPr>
          <p:cNvPr id="15" name="גרפיקה 14" descr="סגור עם מילוי מלא">
            <a:extLst>
              <a:ext uri="{FF2B5EF4-FFF2-40B4-BE49-F238E27FC236}">
                <a16:creationId xmlns:a16="http://schemas.microsoft.com/office/drawing/2014/main" id="{B5CB3C6E-F31B-5B46-64B2-C8B2E175D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4520" y="4799960"/>
            <a:ext cx="601280" cy="601280"/>
          </a:xfrm>
          <a:prstGeom prst="rect">
            <a:avLst/>
          </a:prstGeom>
        </p:spPr>
      </p:pic>
      <p:pic>
        <p:nvPicPr>
          <p:cNvPr id="16" name="גרפיקה 15" descr="סגור עם מילוי מלא">
            <a:extLst>
              <a:ext uri="{FF2B5EF4-FFF2-40B4-BE49-F238E27FC236}">
                <a16:creationId xmlns:a16="http://schemas.microsoft.com/office/drawing/2014/main" id="{2CDD1735-4587-24B9-79EE-F65F30F62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0696" y="4791832"/>
            <a:ext cx="601280" cy="601280"/>
          </a:xfrm>
          <a:prstGeom prst="rect">
            <a:avLst/>
          </a:prstGeom>
        </p:spPr>
      </p:pic>
      <p:pic>
        <p:nvPicPr>
          <p:cNvPr id="17" name="גרפיקה 16" descr="סימן ביקורת עם מילוי מלא">
            <a:extLst>
              <a:ext uri="{FF2B5EF4-FFF2-40B4-BE49-F238E27FC236}">
                <a16:creationId xmlns:a16="http://schemas.microsoft.com/office/drawing/2014/main" id="{5C034C96-93BE-1EFD-FAFB-DEB6D2E83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1471" y="5694481"/>
            <a:ext cx="601280" cy="601280"/>
          </a:xfrm>
          <a:prstGeom prst="rect">
            <a:avLst/>
          </a:prstGeom>
        </p:spPr>
      </p:pic>
      <p:pic>
        <p:nvPicPr>
          <p:cNvPr id="19" name="גרפיקה 18" descr="סגור עם מילוי מלא">
            <a:extLst>
              <a:ext uri="{FF2B5EF4-FFF2-40B4-BE49-F238E27FC236}">
                <a16:creationId xmlns:a16="http://schemas.microsoft.com/office/drawing/2014/main" id="{5AB91C37-2DBE-0B07-4559-33401E4A4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4412" y="3003672"/>
            <a:ext cx="601280" cy="601280"/>
          </a:xfrm>
          <a:prstGeom prst="rect">
            <a:avLst/>
          </a:prstGeom>
        </p:spPr>
      </p:pic>
      <p:pic>
        <p:nvPicPr>
          <p:cNvPr id="20" name="גרפיקה 19" descr="סגור עם מילוי מלא">
            <a:extLst>
              <a:ext uri="{FF2B5EF4-FFF2-40B4-BE49-F238E27FC236}">
                <a16:creationId xmlns:a16="http://schemas.microsoft.com/office/drawing/2014/main" id="{69B0D054-B506-E7D6-82C6-A0C0891ED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3396" y="3847460"/>
            <a:ext cx="601280" cy="601280"/>
          </a:xfrm>
          <a:prstGeom prst="rect">
            <a:avLst/>
          </a:prstGeom>
        </p:spPr>
      </p:pic>
      <p:pic>
        <p:nvPicPr>
          <p:cNvPr id="21" name="גרפיקה 20" descr="סימן ביקורת עם מילוי מלא">
            <a:extLst>
              <a:ext uri="{FF2B5EF4-FFF2-40B4-BE49-F238E27FC236}">
                <a16:creationId xmlns:a16="http://schemas.microsoft.com/office/drawing/2014/main" id="{926355D2-DDF6-798F-97F5-B434B15AA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2971" y="5719881"/>
            <a:ext cx="601280" cy="601280"/>
          </a:xfrm>
          <a:prstGeom prst="rect">
            <a:avLst/>
          </a:prstGeom>
        </p:spPr>
      </p:pic>
      <p:pic>
        <p:nvPicPr>
          <p:cNvPr id="22" name="גרפיקה 21" descr="סגור עם מילוי מלא">
            <a:extLst>
              <a:ext uri="{FF2B5EF4-FFF2-40B4-BE49-F238E27FC236}">
                <a16:creationId xmlns:a16="http://schemas.microsoft.com/office/drawing/2014/main" id="{EBDE6153-65DE-4231-4FC2-3E41214BE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514" y="3874107"/>
            <a:ext cx="601280" cy="601280"/>
          </a:xfrm>
          <a:prstGeom prst="rect">
            <a:avLst/>
          </a:prstGeom>
        </p:spPr>
      </p:pic>
      <p:pic>
        <p:nvPicPr>
          <p:cNvPr id="23" name="גרפיקה 22" descr="סימן ביקורת עם מילוי מלא">
            <a:extLst>
              <a:ext uri="{FF2B5EF4-FFF2-40B4-BE49-F238E27FC236}">
                <a16:creationId xmlns:a16="http://schemas.microsoft.com/office/drawing/2014/main" id="{CEEE8904-A778-3387-7D7E-987ED71B1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0284" y="2964380"/>
            <a:ext cx="601280" cy="601280"/>
          </a:xfrm>
          <a:prstGeom prst="rect">
            <a:avLst/>
          </a:prstGeom>
        </p:spPr>
      </p:pic>
      <p:pic>
        <p:nvPicPr>
          <p:cNvPr id="24" name="גרפיקה 23" descr="סגור עם מילוי מלא">
            <a:extLst>
              <a:ext uri="{FF2B5EF4-FFF2-40B4-BE49-F238E27FC236}">
                <a16:creationId xmlns:a16="http://schemas.microsoft.com/office/drawing/2014/main" id="{B01129D8-EC2F-EC41-2678-9B09D2C33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4123" y="4827254"/>
            <a:ext cx="601280" cy="601280"/>
          </a:xfrm>
          <a:prstGeom prst="rect">
            <a:avLst/>
          </a:prstGeom>
        </p:spPr>
      </p:pic>
      <p:pic>
        <p:nvPicPr>
          <p:cNvPr id="25" name="גרפיקה 24" descr="סגור עם מילוי מלא">
            <a:extLst>
              <a:ext uri="{FF2B5EF4-FFF2-40B4-BE49-F238E27FC236}">
                <a16:creationId xmlns:a16="http://schemas.microsoft.com/office/drawing/2014/main" id="{6C8EBCEA-8B45-EBB4-4379-B80E6A4698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4523" y="3874107"/>
            <a:ext cx="601280" cy="601280"/>
          </a:xfrm>
          <a:prstGeom prst="rect">
            <a:avLst/>
          </a:prstGeom>
        </p:spPr>
      </p:pic>
      <p:pic>
        <p:nvPicPr>
          <p:cNvPr id="26" name="גרפיקה 25" descr="סגור עם מילוי מלא">
            <a:extLst>
              <a:ext uri="{FF2B5EF4-FFF2-40B4-BE49-F238E27FC236}">
                <a16:creationId xmlns:a16="http://schemas.microsoft.com/office/drawing/2014/main" id="{AD7AB318-BAB5-50C1-CEB7-689E17D6C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86087" y="4803008"/>
            <a:ext cx="601280" cy="601280"/>
          </a:xfrm>
          <a:prstGeom prst="rect">
            <a:avLst/>
          </a:prstGeom>
        </p:spPr>
      </p:pic>
      <p:pic>
        <p:nvPicPr>
          <p:cNvPr id="28" name="גרפיקה 27" descr="סגור עם מילוי מלא">
            <a:extLst>
              <a:ext uri="{FF2B5EF4-FFF2-40B4-BE49-F238E27FC236}">
                <a16:creationId xmlns:a16="http://schemas.microsoft.com/office/drawing/2014/main" id="{4692164B-8F04-A868-EA75-3E61693BAE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27205" y="2986261"/>
            <a:ext cx="601280" cy="601280"/>
          </a:xfrm>
          <a:prstGeom prst="rect">
            <a:avLst/>
          </a:prstGeom>
        </p:spPr>
      </p:pic>
      <p:pic>
        <p:nvPicPr>
          <p:cNvPr id="29" name="גרפיקה 28" descr="סגור עם מילוי מלא">
            <a:extLst>
              <a:ext uri="{FF2B5EF4-FFF2-40B4-BE49-F238E27FC236}">
                <a16:creationId xmlns:a16="http://schemas.microsoft.com/office/drawing/2014/main" id="{3CF60DA0-3CD1-55AA-58C2-B901A5FE6B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6201" y="5716392"/>
            <a:ext cx="601280" cy="601280"/>
          </a:xfrm>
          <a:prstGeom prst="rect">
            <a:avLst/>
          </a:prstGeom>
        </p:spPr>
      </p:pic>
      <p:sp>
        <p:nvSpPr>
          <p:cNvPr id="3" name="מציין מיקום תוכן 5">
            <a:extLst>
              <a:ext uri="{FF2B5EF4-FFF2-40B4-BE49-F238E27FC236}">
                <a16:creationId xmlns:a16="http://schemas.microsoft.com/office/drawing/2014/main" id="{5A9712AC-A5F1-E714-09C4-8FAAC08FACDC}"/>
              </a:ext>
            </a:extLst>
          </p:cNvPr>
          <p:cNvSpPr txBox="1">
            <a:spLocks/>
          </p:cNvSpPr>
          <p:nvPr/>
        </p:nvSpPr>
        <p:spPr>
          <a:xfrm>
            <a:off x="0" y="1424862"/>
            <a:ext cx="11886403" cy="1471060"/>
          </a:xfrm>
          <a:prstGeom prst="rect">
            <a:avLst/>
          </a:prstGeom>
        </p:spPr>
        <p:txBody>
          <a:bodyPr rtlCol="1"/>
          <a:lstStyle>
            <a:lvl1pPr marL="266700" indent="-2667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2925" indent="-276225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96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63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43025" indent="-2667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כיום קיימים בשוק מספר ארגונים וחברות אשר פועלות למען מעוטי יכולת ואוכלוסיות מוחלשות.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7F9E9FB-0B61-E64A-AF6D-995CC7AB1059}"/>
              </a:ext>
            </a:extLst>
          </p:cNvPr>
          <p:cNvSpPr txBox="1"/>
          <p:nvPr/>
        </p:nvSpPr>
        <p:spPr>
          <a:xfrm>
            <a:off x="11929730" y="6464595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ACF170E-C6F5-ED48-B23F-45C7A881C548}"/>
              </a:ext>
            </a:extLst>
          </p:cNvPr>
          <p:cNvSpPr txBox="1"/>
          <p:nvPr/>
        </p:nvSpPr>
        <p:spPr>
          <a:xfrm>
            <a:off x="12046688" y="5911702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1" name="מציין מיקום של מספר שקופית 2">
            <a:extLst>
              <a:ext uri="{FF2B5EF4-FFF2-40B4-BE49-F238E27FC236}">
                <a16:creationId xmlns:a16="http://schemas.microsoft.com/office/drawing/2014/main" id="{43EC26E0-E9AD-B949-BFBD-8E935D11F3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168637"/>
            <a:ext cx="432000" cy="432000"/>
          </a:xfrm>
        </p:spPr>
        <p:txBody>
          <a:bodyPr rtlCol="1"/>
          <a:lstStyle/>
          <a:p>
            <a:pPr algn="ctr" rtl="1"/>
            <a:fld id="{19B51A1E-902D-48AF-9020-955120F399B6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 rtl="1"/>
              <a:t>9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E25F2CE9-4463-444E-B93C-11626CFBD76A}"/>
              </a:ext>
            </a:extLst>
          </p:cNvPr>
          <p:cNvSpPr txBox="1"/>
          <p:nvPr/>
        </p:nvSpPr>
        <p:spPr>
          <a:xfrm>
            <a:off x="11940363" y="6081823"/>
            <a:ext cx="0" cy="0"/>
          </a:xfrm>
          <a:prstGeom prst="rect">
            <a:avLst/>
          </a:prstGeom>
          <a:noFill/>
        </p:spPr>
        <p:txBody>
          <a:bodyPr wrap="none" lIns="0" tIns="0" rIns="0" bIns="0" rtlCol="1">
            <a:noAutofit/>
          </a:bodyPr>
          <a:lstStyle/>
          <a:p>
            <a:pPr marL="0" algn="r" defTabSz="914400" rtl="1" eaLnBrk="1" latinLnBrk="0" hangingPunct="1"/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731386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ערכת נושא של Offic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6000_TF16411175" id="{03521AA2-1486-4F8E-B1C9-9DD16FEB36F8}" vid="{9D02F01C-D25C-4383-8F1C-AADADE318B35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מצגת ירוקה לשיפור המכירות</Template>
  <TotalTime>16800</TotalTime>
  <Words>1650</Words>
  <Application>Microsoft Office PowerPoint</Application>
  <PresentationFormat>מסך רחב</PresentationFormat>
  <Paragraphs>266</Paragraphs>
  <Slides>27</Slides>
  <Notes>27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36" baseType="lpstr">
      <vt:lpstr>Alef</vt:lpstr>
      <vt:lpstr>Amasis MT Pro Black</vt:lpstr>
      <vt:lpstr>Arial</vt:lpstr>
      <vt:lpstr>Calibri</vt:lpstr>
      <vt:lpstr>Segoe UI Semibold</vt:lpstr>
      <vt:lpstr>Segoe UI Semilight</vt:lpstr>
      <vt:lpstr>Symbol</vt:lpstr>
      <vt:lpstr>Tahoma</vt:lpstr>
      <vt:lpstr>ערכת נושא של Office</vt:lpstr>
      <vt:lpstr>מצגת של PowerPoint‏</vt:lpstr>
      <vt:lpstr>הצוות</vt:lpstr>
      <vt:lpstr>הצוות</vt:lpstr>
      <vt:lpstr>הצוות</vt:lpstr>
      <vt:lpstr>הצוות</vt:lpstr>
      <vt:lpstr>הצוות</vt:lpstr>
      <vt:lpstr>המצב כיום..</vt:lpstr>
      <vt:lpstr>הצורך..</vt:lpstr>
      <vt:lpstr>פתרונות דומים</vt:lpstr>
      <vt:lpstr>המטרה..</vt:lpstr>
      <vt:lpstr>מאפייני הפתרון</vt:lpstr>
      <vt:lpstr>מצגת של PowerPoint‏</vt:lpstr>
      <vt:lpstr>מצגת של PowerPoint‏</vt:lpstr>
      <vt:lpstr>דרישות מרכזיות</vt:lpstr>
      <vt:lpstr>דרישות מרכזיות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Circle</dc:title>
  <dc:creator>בתאל כהן</dc:creator>
  <cp:lastModifiedBy>יוליה כץ</cp:lastModifiedBy>
  <cp:revision>28</cp:revision>
  <dcterms:created xsi:type="dcterms:W3CDTF">2022-05-12T01:48:17Z</dcterms:created>
  <dcterms:modified xsi:type="dcterms:W3CDTF">2024-03-06T10:54:17Z</dcterms:modified>
</cp:coreProperties>
</file>